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9"/>
  </p:notesMasterIdLst>
  <p:sldIdLst>
    <p:sldId id="256" r:id="rId2"/>
    <p:sldId id="306" r:id="rId3"/>
    <p:sldId id="307" r:id="rId4"/>
    <p:sldId id="310" r:id="rId5"/>
    <p:sldId id="309" r:id="rId6"/>
    <p:sldId id="296" r:id="rId7"/>
    <p:sldId id="297" r:id="rId8"/>
    <p:sldId id="298" r:id="rId9"/>
    <p:sldId id="308" r:id="rId10"/>
    <p:sldId id="299" r:id="rId11"/>
    <p:sldId id="300" r:id="rId12"/>
    <p:sldId id="301" r:id="rId13"/>
    <p:sldId id="302" r:id="rId14"/>
    <p:sldId id="304" r:id="rId15"/>
    <p:sldId id="303" r:id="rId16"/>
    <p:sldId id="257" r:id="rId17"/>
    <p:sldId id="311" r:id="rId18"/>
  </p:sldIdLst>
  <p:sldSz cx="9144000" cy="5143500" type="screen16x9"/>
  <p:notesSz cx="6858000" cy="9144000"/>
  <p:embeddedFontLst>
    <p:embeddedFont>
      <p:font typeface="Helvetica" pitchFamily="2" charset="0"/>
      <p:regular r:id="rId20"/>
      <p:bold r:id="rId21"/>
      <p:italic r:id="rId22"/>
      <p:boldItalic r:id="rId23"/>
    </p:embeddedFont>
    <p:embeddedFont>
      <p:font typeface="Oswald" pitchFamily="2" charset="77"/>
      <p:regular r:id="rId24"/>
      <p:bold r:id="rId25"/>
    </p:embeddedFont>
    <p:embeddedFont>
      <p:font typeface="Source Sans Pro" panose="020B0503030403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DF3"/>
    <a:srgbClr val="BDE16C"/>
    <a:srgbClr val="9EE7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7693"/>
  </p:normalViewPr>
  <p:slideViewPr>
    <p:cSldViewPr snapToGrid="0">
      <p:cViewPr varScale="1">
        <p:scale>
          <a:sx n="116" d="100"/>
          <a:sy n="116" d="100"/>
        </p:scale>
        <p:origin x="1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this use case, our group adopted the Observer Pattern</a:t>
            </a:r>
          </a:p>
          <a:p>
            <a:r>
              <a:rPr lang="en-US"/>
              <a:t>In this case, the subject is the backend and the observers are the dashboard and the user profile, which both implements the abstract class Route Information</a:t>
            </a:r>
          </a:p>
          <a:p>
            <a:r>
              <a:rPr lang="en-US"/>
              <a:t>The reason for using observer pattern is because a change in the route data in the backend will need to be updated on both the dashboard and the user profile</a:t>
            </a:r>
          </a:p>
          <a:p>
            <a:r>
              <a:rPr lang="en-US"/>
              <a:t>Hence, by adopting observer pattern, the user profile and the dashboard will be automatically notified of the changes when the backend route data is updated</a:t>
            </a:r>
          </a:p>
          <a:p>
            <a:r>
              <a:rPr lang="en-US"/>
              <a:t>Doing so enables loose coupling between the route data and the dashboard and user profile</a:t>
            </a:r>
          </a:p>
        </p:txBody>
      </p:sp>
    </p:spTree>
    <p:extLst>
      <p:ext uri="{BB962C8B-B14F-4D97-AF65-F5344CB8AC3E}">
        <p14:creationId xmlns:p14="http://schemas.microsoft.com/office/powerpoint/2010/main" val="231579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Next, we carried out </a:t>
            </a:r>
            <a:r>
              <a:rPr lang="en-US" err="1"/>
              <a:t>whitebox</a:t>
            </a:r>
            <a:r>
              <a:rPr lang="en-US"/>
              <a:t> testing for the </a:t>
            </a:r>
            <a:r>
              <a:rPr lang="en-US" err="1"/>
              <a:t>favourite</a:t>
            </a:r>
            <a:r>
              <a:rPr lang="en-US"/>
              <a:t> route function</a:t>
            </a:r>
          </a:p>
          <a:p>
            <a:r>
              <a:rPr lang="en-US"/>
              <a:t>For this function, it is important to determine if the user id and route id exists, as well as whether the route has already been added to the array of </a:t>
            </a:r>
            <a:r>
              <a:rPr lang="en-US" err="1"/>
              <a:t>favourite</a:t>
            </a:r>
            <a:r>
              <a:rPr lang="en-US"/>
              <a:t> routes. </a:t>
            </a:r>
          </a:p>
          <a:p>
            <a:r>
              <a:rPr lang="en-US"/>
              <a:t>Hence, as seen from the control flow, there 2 decision points given by the red boxes, and 3 basis paths shown in blue boxes.</a:t>
            </a:r>
          </a:p>
          <a:p>
            <a:endParaRPr lang="en-US"/>
          </a:p>
        </p:txBody>
      </p:sp>
    </p:spTree>
    <p:extLst>
      <p:ext uri="{BB962C8B-B14F-4D97-AF65-F5344CB8AC3E}">
        <p14:creationId xmlns:p14="http://schemas.microsoft.com/office/powerpoint/2010/main" val="2710315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slide shows the list of inputs and outputs corresponding to the 3 flows mentioned earlier</a:t>
            </a:r>
          </a:p>
        </p:txBody>
      </p:sp>
    </p:spTree>
    <p:extLst>
      <p:ext uri="{BB962C8B-B14F-4D97-AF65-F5344CB8AC3E}">
        <p14:creationId xmlns:p14="http://schemas.microsoft.com/office/powerpoint/2010/main" val="375319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14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469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For our system architecture diagram, it is the high level structure of our web application. And if you examine our class diagram, you can see that our architecture diagram is very similar to it, just that it is more macro. So allow me to take you through the different parts of the diagram. In designing this architecture, we used the loose coupling and high cohesion principle. You can see that our diagram has 3 different layers, namely application frontend which contains the boundary classes, application backend which contains the app logic and database which contains all the data of the users and routes. It adopts loose coupling as each layer can only communicate with the adjacent layer. For example, app frontend cannot communicate with database. This adds security to our app as well as allows for better scaling of it.</a:t>
            </a:r>
          </a:p>
        </p:txBody>
      </p:sp>
    </p:spTree>
    <p:extLst>
      <p:ext uri="{BB962C8B-B14F-4D97-AF65-F5344CB8AC3E}">
        <p14:creationId xmlns:p14="http://schemas.microsoft.com/office/powerpoint/2010/main" val="2039882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this presentation, we will be presenting on 2 uses cases. Namely: route planning and Interact with Route Card</a:t>
            </a:r>
          </a:p>
        </p:txBody>
      </p:sp>
    </p:spTree>
    <p:extLst>
      <p:ext uri="{BB962C8B-B14F-4D97-AF65-F5344CB8AC3E}">
        <p14:creationId xmlns:p14="http://schemas.microsoft.com/office/powerpoint/2010/main" val="206101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None/>
              <a:tabLst/>
              <a:defRPr/>
            </a:pPr>
            <a:endParaRPr lang="en-SG"/>
          </a:p>
        </p:txBody>
      </p:sp>
    </p:spTree>
    <p:extLst>
      <p:ext uri="{BB962C8B-B14F-4D97-AF65-F5344CB8AC3E}">
        <p14:creationId xmlns:p14="http://schemas.microsoft.com/office/powerpoint/2010/main" val="190532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SG"/>
              <a:t>On the left is the relevant class diagram for our Route planning function. The boundary class consists of the route planning page where the user will initiate the route planning function and route description page where the route will be displayed after generation. There is also the Route planning system which serves as the control class that calls the </a:t>
            </a:r>
            <a:r>
              <a:rPr lang="en-SG" err="1"/>
              <a:t>onemap</a:t>
            </a:r>
            <a:r>
              <a:rPr lang="en-SG"/>
              <a:t> API and generates the route based on User inputs. Lastly we have the Entity classes of route by destination and route by distance which are being used by the route factory to generate either of these two types of routes .  On the right is the sequence diagram for this use case. We can see that the user will first select “Create New Route” on the route planning page and this will in turn will call the </a:t>
            </a:r>
            <a:r>
              <a:rPr lang="en-SG" err="1"/>
              <a:t>planRoute</a:t>
            </a:r>
            <a:r>
              <a:rPr lang="en-SG"/>
              <a:t> method based on the chosen points for the user. In the event that the route was successfully created, it will then be stored into the database and upon successfully saving in the database, will show the completed route with its route description on the route description page. </a:t>
            </a:r>
          </a:p>
        </p:txBody>
      </p:sp>
    </p:spTree>
    <p:extLst>
      <p:ext uri="{BB962C8B-B14F-4D97-AF65-F5344CB8AC3E}">
        <p14:creationId xmlns:p14="http://schemas.microsoft.com/office/powerpoint/2010/main" val="151152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SG"/>
              <a:t>One of the designs we have chosen for this use case was to use strategy together with factory design to support envisioned further upgrades. While working on the route planning feature, we wanted our app to be more robust and have more options for users to create routes. To enable this, we decide to use the factory design for our Route planning interface to dynamically instantiate classes based on which route planning type was chosen. This works hand in hand with strategy design which encapsulates object creation and makes it easier to add new classes by implementing the same interface. The implementation can be seen on the class diagram at the left where we have a </a:t>
            </a:r>
            <a:r>
              <a:rPr lang="en-SG" err="1"/>
              <a:t>routefactory</a:t>
            </a:r>
            <a:r>
              <a:rPr lang="en-SG"/>
              <a:t> that can generate a route. This </a:t>
            </a:r>
            <a:r>
              <a:rPr lang="en-SG" err="1"/>
              <a:t>routefactory</a:t>
            </a:r>
            <a:r>
              <a:rPr lang="en-SG"/>
              <a:t> is an abstract class that can generate either route by destination or route by distance, both of which being entity classes and stored in the database. Thus, depending on the input, only one class will be created.</a:t>
            </a:r>
          </a:p>
          <a:p>
            <a:endParaRPr lang="en-US"/>
          </a:p>
        </p:txBody>
      </p:sp>
    </p:spTree>
    <p:extLst>
      <p:ext uri="{BB962C8B-B14F-4D97-AF65-F5344CB8AC3E}">
        <p14:creationId xmlns:p14="http://schemas.microsoft.com/office/powerpoint/2010/main" val="4076358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SG"/>
              <a:t>Black box testing using invalid and valid equivalence classes. We tested the route factory control class using invalid and valid start and end points and we achieved the desired results.</a:t>
            </a:r>
          </a:p>
        </p:txBody>
      </p:sp>
    </p:spTree>
    <p:extLst>
      <p:ext uri="{BB962C8B-B14F-4D97-AF65-F5344CB8AC3E}">
        <p14:creationId xmlns:p14="http://schemas.microsoft.com/office/powerpoint/2010/main" val="1529042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Next, let’s take a look at the Interact with Route Card use case</a:t>
            </a:r>
          </a:p>
          <a:p>
            <a:r>
              <a:rPr lang="en-US"/>
              <a:t>For this use case, there are 3 boundary classes, namely the Route Card Set, the Dashboard, and the User Profile. </a:t>
            </a:r>
          </a:p>
          <a:p>
            <a:r>
              <a:rPr lang="en-US"/>
              <a:t>The route card set, which encompasses all the route cards. The other 2 are the dashboard and the user profile will comprise of the route card set as seen from the class diagram</a:t>
            </a:r>
          </a:p>
          <a:p>
            <a:r>
              <a:rPr lang="en-US"/>
              <a:t>There are 2 control classes. The first is the application backend, which is involved in the CRUD functions, and the second is the Route Information Subject, which is used for Observer Pattern which I will elaborate later.</a:t>
            </a:r>
          </a:p>
          <a:p>
            <a:endParaRPr lang="en-US"/>
          </a:p>
          <a:p>
            <a:r>
              <a:rPr lang="en-US"/>
              <a:t>The main crux of this use case lies in the route card. The route card displays the route information such as the </a:t>
            </a:r>
            <a:r>
              <a:rPr lang="en-US" err="1"/>
              <a:t>startPt</a:t>
            </a:r>
            <a:r>
              <a:rPr lang="en-US"/>
              <a:t>, </a:t>
            </a:r>
            <a:r>
              <a:rPr lang="en-US" err="1"/>
              <a:t>endPt</a:t>
            </a:r>
            <a:r>
              <a:rPr lang="en-US"/>
              <a:t>, distance, route and </a:t>
            </a:r>
            <a:r>
              <a:rPr lang="en-US" err="1"/>
              <a:t>likeCount</a:t>
            </a:r>
            <a:r>
              <a:rPr lang="en-US"/>
              <a:t>. </a:t>
            </a:r>
          </a:p>
          <a:p>
            <a:r>
              <a:rPr lang="en-US"/>
              <a:t>There are 3 main ways to interact with the route card: 1) like/ unlike route, 2) </a:t>
            </a:r>
            <a:r>
              <a:rPr lang="en-US" err="1"/>
              <a:t>favourite</a:t>
            </a:r>
            <a:r>
              <a:rPr lang="en-US"/>
              <a:t>/ </a:t>
            </a:r>
            <a:r>
              <a:rPr lang="en-US" err="1"/>
              <a:t>unfavourite</a:t>
            </a:r>
            <a:r>
              <a:rPr lang="en-US"/>
              <a:t> route, 3) to view more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As seen from the Sequence Diagram, when you click the like button, the </a:t>
            </a:r>
            <a:r>
              <a:rPr lang="en-US" err="1"/>
              <a:t>likeRoute</a:t>
            </a:r>
            <a:r>
              <a:rPr lang="en-US"/>
              <a:t> method will be called, and the backend will increase the </a:t>
            </a:r>
            <a:r>
              <a:rPr lang="en-US" err="1"/>
              <a:t>likeCount</a:t>
            </a:r>
            <a:r>
              <a:rPr lang="en-US"/>
              <a:t> in the database by 1</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When you click the </a:t>
            </a:r>
            <a:r>
              <a:rPr lang="en-US" err="1"/>
              <a:t>favourite</a:t>
            </a:r>
            <a:r>
              <a:rPr lang="en-US"/>
              <a:t> button, the </a:t>
            </a:r>
            <a:r>
              <a:rPr lang="en-US" err="1"/>
              <a:t>favouriteRoute</a:t>
            </a:r>
            <a:r>
              <a:rPr lang="en-US"/>
              <a:t> method will be called, and the backend will add the </a:t>
            </a:r>
            <a:r>
              <a:rPr lang="en-US" err="1"/>
              <a:t>routeId</a:t>
            </a:r>
            <a:r>
              <a:rPr lang="en-US"/>
              <a:t> to the array of </a:t>
            </a:r>
            <a:r>
              <a:rPr lang="en-US" err="1"/>
              <a:t>favouriteRoutes</a:t>
            </a:r>
            <a:endParaRPr lang="en-US"/>
          </a:p>
          <a:p>
            <a:r>
              <a:rPr lang="en-US"/>
              <a:t>On the other hand, when the user clicks into the route card to view more details, the backend will retrieve the route information from the database and reflect it on the route description page</a:t>
            </a:r>
          </a:p>
        </p:txBody>
      </p:sp>
    </p:spTree>
    <p:extLst>
      <p:ext uri="{BB962C8B-B14F-4D97-AF65-F5344CB8AC3E}">
        <p14:creationId xmlns:p14="http://schemas.microsoft.com/office/powerpoint/2010/main" val="3437619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3251387" y="2739249"/>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SWE Presentation</a:t>
            </a:r>
            <a:endParaRPr/>
          </a:p>
        </p:txBody>
      </p:sp>
      <p:sp>
        <p:nvSpPr>
          <p:cNvPr id="2" name="Google Shape;464;p13">
            <a:extLst>
              <a:ext uri="{FF2B5EF4-FFF2-40B4-BE49-F238E27FC236}">
                <a16:creationId xmlns:a16="http://schemas.microsoft.com/office/drawing/2014/main" id="{691FEFD0-8374-D1D5-7F0D-98CB910E4BE4}"/>
              </a:ext>
            </a:extLst>
          </p:cNvPr>
          <p:cNvSpPr txBox="1">
            <a:spLocks/>
          </p:cNvSpPr>
          <p:nvPr/>
        </p:nvSpPr>
        <p:spPr>
          <a:xfrm>
            <a:off x="6284259" y="3704084"/>
            <a:ext cx="2577427" cy="751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r>
              <a:rPr lang="en-SG" sz="2400"/>
              <a:t>Team Fantastic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6D21780-CB50-B08E-1C9C-7C851F0261C9}"/>
              </a:ext>
            </a:extLst>
          </p:cNvPr>
          <p:cNvSpPr>
            <a:spLocks noGrp="1"/>
          </p:cNvSpPr>
          <p:nvPr>
            <p:ph type="sldNum" idx="12"/>
          </p:nvPr>
        </p:nvSpPr>
        <p:spPr>
          <a:xfrm>
            <a:off x="7922563" y="3190765"/>
            <a:ext cx="348993" cy="201878"/>
          </a:xfrm>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11" name="Title 1">
            <a:extLst>
              <a:ext uri="{FF2B5EF4-FFF2-40B4-BE49-F238E27FC236}">
                <a16:creationId xmlns:a16="http://schemas.microsoft.com/office/drawing/2014/main" id="{91D43DAE-659A-5FB0-114D-CBC2B7C5B992}"/>
              </a:ext>
            </a:extLst>
          </p:cNvPr>
          <p:cNvSpPr>
            <a:spLocks noGrp="1"/>
          </p:cNvSpPr>
          <p:nvPr>
            <p:ph type="title"/>
          </p:nvPr>
        </p:nvSpPr>
        <p:spPr>
          <a:xfrm>
            <a:off x="0" y="0"/>
            <a:ext cx="6693031" cy="511205"/>
          </a:xfrm>
        </p:spPr>
        <p:txBody>
          <a:bodyPr>
            <a:noAutofit/>
          </a:bodyPr>
          <a:lstStyle/>
          <a:p>
            <a:r>
              <a:rPr lang="en-US" sz="2800" u="sng"/>
              <a:t>Design Patterns for Route Planning Function</a:t>
            </a:r>
          </a:p>
        </p:txBody>
      </p:sp>
      <p:grpSp>
        <p:nvGrpSpPr>
          <p:cNvPr id="13" name="Group 12">
            <a:extLst>
              <a:ext uri="{FF2B5EF4-FFF2-40B4-BE49-F238E27FC236}">
                <a16:creationId xmlns:a16="http://schemas.microsoft.com/office/drawing/2014/main" id="{40555335-9B89-7222-4368-6AC4F664670E}"/>
              </a:ext>
            </a:extLst>
          </p:cNvPr>
          <p:cNvGrpSpPr/>
          <p:nvPr/>
        </p:nvGrpSpPr>
        <p:grpSpPr>
          <a:xfrm>
            <a:off x="4909275" y="1420952"/>
            <a:ext cx="3917663" cy="836838"/>
            <a:chOff x="5736823" y="1720917"/>
            <a:chExt cx="4317874" cy="920788"/>
          </a:xfrm>
          <a:solidFill>
            <a:schemeClr val="accent5"/>
          </a:solidFill>
        </p:grpSpPr>
        <p:sp>
          <p:nvSpPr>
            <p:cNvPr id="14" name="Rectangle 13">
              <a:extLst>
                <a:ext uri="{FF2B5EF4-FFF2-40B4-BE49-F238E27FC236}">
                  <a16:creationId xmlns:a16="http://schemas.microsoft.com/office/drawing/2014/main" id="{F0E65DB5-7B62-F743-1A61-FE6F563F6339}"/>
                </a:ext>
              </a:extLst>
            </p:cNvPr>
            <p:cNvSpPr/>
            <p:nvPr/>
          </p:nvSpPr>
          <p:spPr>
            <a:xfrm>
              <a:off x="6178511" y="1720917"/>
              <a:ext cx="3876186" cy="920788"/>
            </a:xfrm>
            <a:prstGeom prst="rect">
              <a:avLst/>
            </a:prstGeom>
            <a:solidFill>
              <a:srgbClr val="BDE16C"/>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Generate Class only on Runtime (Dynamic loading)</a:t>
              </a:r>
            </a:p>
          </p:txBody>
        </p:sp>
        <p:sp>
          <p:nvSpPr>
            <p:cNvPr id="15" name="Oval 14">
              <a:extLst>
                <a:ext uri="{FF2B5EF4-FFF2-40B4-BE49-F238E27FC236}">
                  <a16:creationId xmlns:a16="http://schemas.microsoft.com/office/drawing/2014/main" id="{3ED663F4-FB01-8BED-50D7-362D15C77FC8}"/>
                </a:ext>
              </a:extLst>
            </p:cNvPr>
            <p:cNvSpPr/>
            <p:nvPr/>
          </p:nvSpPr>
          <p:spPr>
            <a:xfrm>
              <a:off x="5736823" y="1754436"/>
              <a:ext cx="933766" cy="843159"/>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grpSp>
        <p:nvGrpSpPr>
          <p:cNvPr id="16" name="Group 15">
            <a:extLst>
              <a:ext uri="{FF2B5EF4-FFF2-40B4-BE49-F238E27FC236}">
                <a16:creationId xmlns:a16="http://schemas.microsoft.com/office/drawing/2014/main" id="{0B5DCE24-08F6-CD8F-C1FF-4238973B0B95}"/>
              </a:ext>
            </a:extLst>
          </p:cNvPr>
          <p:cNvGrpSpPr/>
          <p:nvPr/>
        </p:nvGrpSpPr>
        <p:grpSpPr>
          <a:xfrm>
            <a:off x="4909275" y="2520330"/>
            <a:ext cx="3893192" cy="840507"/>
            <a:chOff x="5763793" y="2863363"/>
            <a:chExt cx="4290904" cy="924825"/>
          </a:xfrm>
        </p:grpSpPr>
        <p:sp>
          <p:nvSpPr>
            <p:cNvPr id="17" name="Rectangle 16">
              <a:extLst>
                <a:ext uri="{FF2B5EF4-FFF2-40B4-BE49-F238E27FC236}">
                  <a16:creationId xmlns:a16="http://schemas.microsoft.com/office/drawing/2014/main" id="{BADCC14D-BA14-A779-8917-244809BF0593}"/>
                </a:ext>
              </a:extLst>
            </p:cNvPr>
            <p:cNvSpPr/>
            <p:nvPr/>
          </p:nvSpPr>
          <p:spPr>
            <a:xfrm>
              <a:off x="6178511" y="2863363"/>
              <a:ext cx="3876186" cy="924825"/>
            </a:xfrm>
            <a:prstGeom prst="rect">
              <a:avLst/>
            </a:prstGeom>
            <a:solidFill>
              <a:srgbClr val="BDE16C"/>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t>Increases robustness</a:t>
              </a:r>
            </a:p>
            <a:p>
              <a:pPr algn="ctr"/>
              <a:r>
                <a:rPr lang="en-US" sz="1400"/>
                <a:t> and performance</a:t>
              </a:r>
            </a:p>
          </p:txBody>
        </p:sp>
        <p:sp>
          <p:nvSpPr>
            <p:cNvPr id="18" name="Oval 17">
              <a:extLst>
                <a:ext uri="{FF2B5EF4-FFF2-40B4-BE49-F238E27FC236}">
                  <a16:creationId xmlns:a16="http://schemas.microsoft.com/office/drawing/2014/main" id="{BDB07338-4F34-711C-4323-5839A2F6B6E5}"/>
                </a:ext>
              </a:extLst>
            </p:cNvPr>
            <p:cNvSpPr/>
            <p:nvPr/>
          </p:nvSpPr>
          <p:spPr>
            <a:xfrm>
              <a:off x="5763793" y="2928154"/>
              <a:ext cx="933766" cy="84316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grpSp>
        <p:nvGrpSpPr>
          <p:cNvPr id="19" name="Group 18">
            <a:extLst>
              <a:ext uri="{FF2B5EF4-FFF2-40B4-BE49-F238E27FC236}">
                <a16:creationId xmlns:a16="http://schemas.microsoft.com/office/drawing/2014/main" id="{BC19930D-D438-4BC1-D865-9C3BD388167E}"/>
              </a:ext>
            </a:extLst>
          </p:cNvPr>
          <p:cNvGrpSpPr/>
          <p:nvPr/>
        </p:nvGrpSpPr>
        <p:grpSpPr>
          <a:xfrm>
            <a:off x="4909275" y="3623377"/>
            <a:ext cx="3859594" cy="840507"/>
            <a:chOff x="5800823" y="4028805"/>
            <a:chExt cx="4253874" cy="924825"/>
          </a:xfrm>
          <a:solidFill>
            <a:schemeClr val="accent5"/>
          </a:solidFill>
        </p:grpSpPr>
        <p:sp>
          <p:nvSpPr>
            <p:cNvPr id="20" name="Rectangle 19">
              <a:extLst>
                <a:ext uri="{FF2B5EF4-FFF2-40B4-BE49-F238E27FC236}">
                  <a16:creationId xmlns:a16="http://schemas.microsoft.com/office/drawing/2014/main" id="{30B608D7-CEDF-A1AA-29CF-6685C695B5C3}"/>
                </a:ext>
              </a:extLst>
            </p:cNvPr>
            <p:cNvSpPr/>
            <p:nvPr/>
          </p:nvSpPr>
          <p:spPr>
            <a:xfrm>
              <a:off x="6178511" y="4028805"/>
              <a:ext cx="3876186" cy="924825"/>
            </a:xfrm>
            <a:prstGeom prst="rect">
              <a:avLst/>
            </a:prstGeom>
            <a:solidFill>
              <a:srgbClr val="BDE16C"/>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t>Ease in extending or </a:t>
              </a:r>
            </a:p>
            <a:p>
              <a:pPr algn="ctr"/>
              <a:r>
                <a:rPr lang="en-US" sz="1400"/>
                <a:t>adding new subclasses</a:t>
              </a:r>
            </a:p>
          </p:txBody>
        </p:sp>
        <p:sp>
          <p:nvSpPr>
            <p:cNvPr id="21" name="Oval 20">
              <a:extLst>
                <a:ext uri="{FF2B5EF4-FFF2-40B4-BE49-F238E27FC236}">
                  <a16:creationId xmlns:a16="http://schemas.microsoft.com/office/drawing/2014/main" id="{6D34EF28-8A50-4837-D9C1-1C7475752A2D}"/>
                </a:ext>
              </a:extLst>
            </p:cNvPr>
            <p:cNvSpPr/>
            <p:nvPr/>
          </p:nvSpPr>
          <p:spPr>
            <a:xfrm>
              <a:off x="5800823" y="4068273"/>
              <a:ext cx="933766" cy="84316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grpSp>
        <p:nvGrpSpPr>
          <p:cNvPr id="23" name="Google Shape;873;p48">
            <a:extLst>
              <a:ext uri="{FF2B5EF4-FFF2-40B4-BE49-F238E27FC236}">
                <a16:creationId xmlns:a16="http://schemas.microsoft.com/office/drawing/2014/main" id="{290A10BE-DF12-333F-7F7B-025816F3FE4D}"/>
              </a:ext>
            </a:extLst>
          </p:cNvPr>
          <p:cNvGrpSpPr/>
          <p:nvPr/>
        </p:nvGrpSpPr>
        <p:grpSpPr>
          <a:xfrm>
            <a:off x="5027324" y="1607493"/>
            <a:ext cx="611141" cy="454391"/>
            <a:chOff x="5247525" y="3007275"/>
            <a:chExt cx="517575" cy="384825"/>
          </a:xfrm>
        </p:grpSpPr>
        <p:sp>
          <p:nvSpPr>
            <p:cNvPr id="24" name="Google Shape;874;p48">
              <a:extLst>
                <a:ext uri="{FF2B5EF4-FFF2-40B4-BE49-F238E27FC236}">
                  <a16:creationId xmlns:a16="http://schemas.microsoft.com/office/drawing/2014/main" id="{B4FDA0B2-4316-6F21-E0A1-4C4D81AD7AC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28575"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FFFF"/>
                </a:solidFill>
              </a:endParaRPr>
            </a:p>
          </p:txBody>
        </p:sp>
        <p:sp>
          <p:nvSpPr>
            <p:cNvPr id="25" name="Google Shape;875;p48">
              <a:extLst>
                <a:ext uri="{FF2B5EF4-FFF2-40B4-BE49-F238E27FC236}">
                  <a16:creationId xmlns:a16="http://schemas.microsoft.com/office/drawing/2014/main" id="{274A3FD2-5A84-304A-2A54-1C8091FA8980}"/>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28575"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FFFF"/>
                </a:solidFill>
              </a:endParaRPr>
            </a:p>
          </p:txBody>
        </p:sp>
      </p:grpSp>
      <p:grpSp>
        <p:nvGrpSpPr>
          <p:cNvPr id="26" name="Google Shape;917;p48">
            <a:extLst>
              <a:ext uri="{FF2B5EF4-FFF2-40B4-BE49-F238E27FC236}">
                <a16:creationId xmlns:a16="http://schemas.microsoft.com/office/drawing/2014/main" id="{03CB80AF-FF48-BC5E-33C5-776B7A6806DF}"/>
              </a:ext>
            </a:extLst>
          </p:cNvPr>
          <p:cNvGrpSpPr/>
          <p:nvPr/>
        </p:nvGrpSpPr>
        <p:grpSpPr>
          <a:xfrm>
            <a:off x="5093285" y="2791553"/>
            <a:ext cx="470673" cy="341610"/>
            <a:chOff x="4604550" y="3714775"/>
            <a:chExt cx="439625" cy="319075"/>
          </a:xfrm>
        </p:grpSpPr>
        <p:sp>
          <p:nvSpPr>
            <p:cNvPr id="27" name="Google Shape;918;p48">
              <a:extLst>
                <a:ext uri="{FF2B5EF4-FFF2-40B4-BE49-F238E27FC236}">
                  <a16:creationId xmlns:a16="http://schemas.microsoft.com/office/drawing/2014/main" id="{177F2EFC-2EBE-EFA7-0D4A-0709588B920A}"/>
                </a:ext>
              </a:extLst>
            </p:cNvPr>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28575"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FFFF"/>
                </a:solidFill>
              </a:endParaRPr>
            </a:p>
          </p:txBody>
        </p:sp>
        <p:sp>
          <p:nvSpPr>
            <p:cNvPr id="28" name="Google Shape;919;p48">
              <a:extLst>
                <a:ext uri="{FF2B5EF4-FFF2-40B4-BE49-F238E27FC236}">
                  <a16:creationId xmlns:a16="http://schemas.microsoft.com/office/drawing/2014/main" id="{42EBD1B6-36DE-CB8F-3C61-679068CC1363}"/>
                </a:ext>
              </a:extLst>
            </p:cNvPr>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28575"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FFFF"/>
                </a:solidFill>
              </a:endParaRPr>
            </a:p>
          </p:txBody>
        </p:sp>
      </p:grpSp>
      <p:pic>
        <p:nvPicPr>
          <p:cNvPr id="29" name="Picture 2" descr="Easy to use - Free hands and gestures icons">
            <a:extLst>
              <a:ext uri="{FF2B5EF4-FFF2-40B4-BE49-F238E27FC236}">
                <a16:creationId xmlns:a16="http://schemas.microsoft.com/office/drawing/2014/main" id="{7326AF1A-27ED-6ADC-B4FB-B46CCE6EC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514" y="3730371"/>
            <a:ext cx="543304" cy="54330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852DB73C-E426-83BC-FB6D-0CD8C2F641FC}"/>
              </a:ext>
            </a:extLst>
          </p:cNvPr>
          <p:cNvSpPr txBox="1">
            <a:spLocks/>
          </p:cNvSpPr>
          <p:nvPr/>
        </p:nvSpPr>
        <p:spPr>
          <a:xfrm>
            <a:off x="5394847" y="741973"/>
            <a:ext cx="3231130" cy="5112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US" b="0" u="sng"/>
              <a:t>Factory Design + Strategy Design</a:t>
            </a:r>
          </a:p>
        </p:txBody>
      </p:sp>
      <p:pic>
        <p:nvPicPr>
          <p:cNvPr id="4" name="Picture 3">
            <a:extLst>
              <a:ext uri="{FF2B5EF4-FFF2-40B4-BE49-F238E27FC236}">
                <a16:creationId xmlns:a16="http://schemas.microsoft.com/office/drawing/2014/main" id="{2A67F715-FDA4-968C-8826-BBEE47C15DC7}"/>
              </a:ext>
            </a:extLst>
          </p:cNvPr>
          <p:cNvPicPr>
            <a:picLocks noChangeAspect="1"/>
          </p:cNvPicPr>
          <p:nvPr/>
        </p:nvPicPr>
        <p:blipFill>
          <a:blip r:embed="rId4"/>
          <a:stretch>
            <a:fillRect/>
          </a:stretch>
        </p:blipFill>
        <p:spPr>
          <a:xfrm>
            <a:off x="114671" y="1216698"/>
            <a:ext cx="4738607" cy="3243979"/>
          </a:xfrm>
          <a:prstGeom prst="rect">
            <a:avLst/>
          </a:prstGeom>
        </p:spPr>
      </p:pic>
    </p:spTree>
    <p:extLst>
      <p:ext uri="{BB962C8B-B14F-4D97-AF65-F5344CB8AC3E}">
        <p14:creationId xmlns:p14="http://schemas.microsoft.com/office/powerpoint/2010/main" val="1097376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01F6B4-BEA6-EBBF-EFDD-0B14A87A2F6C}"/>
              </a:ext>
            </a:extLst>
          </p:cNvPr>
          <p:cNvPicPr>
            <a:picLocks noChangeAspect="1"/>
          </p:cNvPicPr>
          <p:nvPr/>
        </p:nvPicPr>
        <p:blipFill>
          <a:blip r:embed="rId3"/>
          <a:stretch>
            <a:fillRect/>
          </a:stretch>
        </p:blipFill>
        <p:spPr>
          <a:xfrm>
            <a:off x="112806" y="1037166"/>
            <a:ext cx="4620773" cy="3221565"/>
          </a:xfrm>
          <a:prstGeom prst="rect">
            <a:avLst/>
          </a:prstGeom>
        </p:spPr>
      </p:pic>
      <p:sp>
        <p:nvSpPr>
          <p:cNvPr id="6" name="Slide Number Placeholder 5">
            <a:extLst>
              <a:ext uri="{FF2B5EF4-FFF2-40B4-BE49-F238E27FC236}">
                <a16:creationId xmlns:a16="http://schemas.microsoft.com/office/drawing/2014/main" id="{85561D6B-50C0-B45A-FB69-7A40DDA278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9" name="Title 1">
            <a:extLst>
              <a:ext uri="{FF2B5EF4-FFF2-40B4-BE49-F238E27FC236}">
                <a16:creationId xmlns:a16="http://schemas.microsoft.com/office/drawing/2014/main" id="{626F9732-5D9F-B521-0ECD-A028E3FFCC3C}"/>
              </a:ext>
            </a:extLst>
          </p:cNvPr>
          <p:cNvSpPr>
            <a:spLocks noGrp="1"/>
          </p:cNvSpPr>
          <p:nvPr>
            <p:ph type="title"/>
          </p:nvPr>
        </p:nvSpPr>
        <p:spPr>
          <a:xfrm>
            <a:off x="1" y="0"/>
            <a:ext cx="7132199" cy="511205"/>
          </a:xfrm>
        </p:spPr>
        <p:txBody>
          <a:bodyPr>
            <a:noAutofit/>
          </a:bodyPr>
          <a:lstStyle/>
          <a:p>
            <a:r>
              <a:rPr lang="en-US" sz="2800" u="sng"/>
              <a:t>Blackbox Testing for Route Planning Function</a:t>
            </a:r>
          </a:p>
        </p:txBody>
      </p:sp>
      <p:pic>
        <p:nvPicPr>
          <p:cNvPr id="3" name="Picture 2">
            <a:extLst>
              <a:ext uri="{FF2B5EF4-FFF2-40B4-BE49-F238E27FC236}">
                <a16:creationId xmlns:a16="http://schemas.microsoft.com/office/drawing/2014/main" id="{B5406FB3-14C1-B135-B612-A5A327A4489F}"/>
              </a:ext>
            </a:extLst>
          </p:cNvPr>
          <p:cNvPicPr>
            <a:picLocks noChangeAspect="1"/>
          </p:cNvPicPr>
          <p:nvPr/>
        </p:nvPicPr>
        <p:blipFill>
          <a:blip r:embed="rId4"/>
          <a:stretch>
            <a:fillRect/>
          </a:stretch>
        </p:blipFill>
        <p:spPr>
          <a:xfrm>
            <a:off x="4519212" y="1099922"/>
            <a:ext cx="4624788" cy="3221565"/>
          </a:xfrm>
          <a:prstGeom prst="rect">
            <a:avLst/>
          </a:prstGeom>
        </p:spPr>
      </p:pic>
    </p:spTree>
    <p:extLst>
      <p:ext uri="{BB962C8B-B14F-4D97-AF65-F5344CB8AC3E}">
        <p14:creationId xmlns:p14="http://schemas.microsoft.com/office/powerpoint/2010/main" val="3603725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C957B84-1FF3-B487-3AF0-28880E0EF1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9" name="Title 1">
            <a:extLst>
              <a:ext uri="{FF2B5EF4-FFF2-40B4-BE49-F238E27FC236}">
                <a16:creationId xmlns:a16="http://schemas.microsoft.com/office/drawing/2014/main" id="{239CC236-573A-D64D-784C-9AF98924002A}"/>
              </a:ext>
            </a:extLst>
          </p:cNvPr>
          <p:cNvSpPr>
            <a:spLocks noGrp="1"/>
          </p:cNvSpPr>
          <p:nvPr>
            <p:ph type="title"/>
          </p:nvPr>
        </p:nvSpPr>
        <p:spPr>
          <a:xfrm>
            <a:off x="-16778" y="8390"/>
            <a:ext cx="5316718" cy="503338"/>
          </a:xfrm>
        </p:spPr>
        <p:txBody>
          <a:bodyPr>
            <a:noAutofit/>
          </a:bodyPr>
          <a:lstStyle/>
          <a:p>
            <a:r>
              <a:rPr lang="en-US" sz="2800" b="1" u="sng"/>
              <a:t>Use Case: Interact with Route Card</a:t>
            </a:r>
            <a:endParaRPr lang="en-SG" sz="2800" b="1" u="sng"/>
          </a:p>
        </p:txBody>
      </p:sp>
      <p:pic>
        <p:nvPicPr>
          <p:cNvPr id="11" name="Picture 10" descr="A picture containing diagram&#10;&#10;Description automatically generated">
            <a:extLst>
              <a:ext uri="{FF2B5EF4-FFF2-40B4-BE49-F238E27FC236}">
                <a16:creationId xmlns:a16="http://schemas.microsoft.com/office/drawing/2014/main" id="{796CDA35-2923-6378-CD85-738E87264E58}"/>
              </a:ext>
            </a:extLst>
          </p:cNvPr>
          <p:cNvPicPr>
            <a:picLocks noChangeAspect="1"/>
          </p:cNvPicPr>
          <p:nvPr/>
        </p:nvPicPr>
        <p:blipFill>
          <a:blip r:embed="rId3"/>
          <a:stretch>
            <a:fillRect/>
          </a:stretch>
        </p:blipFill>
        <p:spPr>
          <a:xfrm>
            <a:off x="4018142" y="1845583"/>
            <a:ext cx="4948306" cy="2956914"/>
          </a:xfrm>
          <a:prstGeom prst="rect">
            <a:avLst/>
          </a:prstGeom>
        </p:spPr>
      </p:pic>
      <p:pic>
        <p:nvPicPr>
          <p:cNvPr id="10" name="Picture 9">
            <a:extLst>
              <a:ext uri="{FF2B5EF4-FFF2-40B4-BE49-F238E27FC236}">
                <a16:creationId xmlns:a16="http://schemas.microsoft.com/office/drawing/2014/main" id="{18F090EA-489A-92B3-4222-89295974130A}"/>
              </a:ext>
            </a:extLst>
          </p:cNvPr>
          <p:cNvPicPr>
            <a:picLocks noChangeAspect="1"/>
          </p:cNvPicPr>
          <p:nvPr/>
        </p:nvPicPr>
        <p:blipFill rotWithShape="1">
          <a:blip r:embed="rId4"/>
          <a:srcRect l="15424" t="8383" r="14429"/>
          <a:stretch/>
        </p:blipFill>
        <p:spPr>
          <a:xfrm>
            <a:off x="5733655" y="202379"/>
            <a:ext cx="525517" cy="503338"/>
          </a:xfrm>
          <a:prstGeom prst="rect">
            <a:avLst/>
          </a:prstGeom>
        </p:spPr>
      </p:pic>
      <p:grpSp>
        <p:nvGrpSpPr>
          <p:cNvPr id="16" name="Group 15">
            <a:extLst>
              <a:ext uri="{FF2B5EF4-FFF2-40B4-BE49-F238E27FC236}">
                <a16:creationId xmlns:a16="http://schemas.microsoft.com/office/drawing/2014/main" id="{C905B06E-EE80-6DBE-CE62-FCFC831E056F}"/>
              </a:ext>
            </a:extLst>
          </p:cNvPr>
          <p:cNvGrpSpPr/>
          <p:nvPr/>
        </p:nvGrpSpPr>
        <p:grpSpPr>
          <a:xfrm>
            <a:off x="5733655" y="723825"/>
            <a:ext cx="1389414" cy="967474"/>
            <a:chOff x="1212045" y="2022436"/>
            <a:chExt cx="1389414" cy="967474"/>
          </a:xfrm>
        </p:grpSpPr>
        <p:sp>
          <p:nvSpPr>
            <p:cNvPr id="17" name="Rectangle 16">
              <a:extLst>
                <a:ext uri="{FF2B5EF4-FFF2-40B4-BE49-F238E27FC236}">
                  <a16:creationId xmlns:a16="http://schemas.microsoft.com/office/drawing/2014/main" id="{F01A88C4-61F4-5F98-314D-76D00D891DA2}"/>
                </a:ext>
              </a:extLst>
            </p:cNvPr>
            <p:cNvSpPr/>
            <p:nvPr/>
          </p:nvSpPr>
          <p:spPr>
            <a:xfrm>
              <a:off x="1212045" y="2022436"/>
              <a:ext cx="1389414" cy="9674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ln>
                  <a:solidFill>
                    <a:schemeClr val="bg1"/>
                  </a:solidFill>
                </a:ln>
                <a:solidFill>
                  <a:schemeClr val="tx1"/>
                </a:solidFill>
              </a:endParaRPr>
            </a:p>
          </p:txBody>
        </p:sp>
        <p:sp>
          <p:nvSpPr>
            <p:cNvPr id="18" name="TextBox 17">
              <a:extLst>
                <a:ext uri="{FF2B5EF4-FFF2-40B4-BE49-F238E27FC236}">
                  <a16:creationId xmlns:a16="http://schemas.microsoft.com/office/drawing/2014/main" id="{A8641F78-CF4A-12B0-5077-9FA44FB9BC52}"/>
                </a:ext>
              </a:extLst>
            </p:cNvPr>
            <p:cNvSpPr txBox="1"/>
            <p:nvPr/>
          </p:nvSpPr>
          <p:spPr>
            <a:xfrm>
              <a:off x="1212045" y="2036873"/>
              <a:ext cx="1389414" cy="261610"/>
            </a:xfrm>
            <a:prstGeom prst="rect">
              <a:avLst/>
            </a:prstGeom>
            <a:noFill/>
          </p:spPr>
          <p:txBody>
            <a:bodyPr wrap="square" rtlCol="0">
              <a:spAutoFit/>
            </a:bodyPr>
            <a:lstStyle/>
            <a:p>
              <a:r>
                <a:rPr lang="en-US" sz="1050" b="1"/>
                <a:t>Boundary Classes</a:t>
              </a:r>
              <a:endParaRPr lang="en-SG" sz="1050" b="1"/>
            </a:p>
          </p:txBody>
        </p:sp>
        <p:sp>
          <p:nvSpPr>
            <p:cNvPr id="19" name="TextBox 18">
              <a:extLst>
                <a:ext uri="{FF2B5EF4-FFF2-40B4-BE49-F238E27FC236}">
                  <a16:creationId xmlns:a16="http://schemas.microsoft.com/office/drawing/2014/main" id="{6841C190-B215-CAA2-972A-EA146644B1AA}"/>
                </a:ext>
              </a:extLst>
            </p:cNvPr>
            <p:cNvSpPr txBox="1"/>
            <p:nvPr/>
          </p:nvSpPr>
          <p:spPr>
            <a:xfrm>
              <a:off x="1258111" y="2316591"/>
              <a:ext cx="1343348" cy="507831"/>
            </a:xfrm>
            <a:prstGeom prst="rect">
              <a:avLst/>
            </a:prstGeom>
            <a:noFill/>
          </p:spPr>
          <p:txBody>
            <a:bodyPr wrap="square" rtlCol="0">
              <a:spAutoFit/>
            </a:bodyPr>
            <a:lstStyle/>
            <a:p>
              <a:pPr marL="285750" indent="-285750">
                <a:buFont typeface="Arial" panose="020B0604020202020204" pitchFamily="34" charset="0"/>
                <a:buChar char="•"/>
              </a:pPr>
              <a:r>
                <a:rPr lang="en-US" sz="900"/>
                <a:t>Route Card Set</a:t>
              </a:r>
            </a:p>
            <a:p>
              <a:pPr marL="285750" indent="-285750">
                <a:buFont typeface="Arial" panose="020B0604020202020204" pitchFamily="34" charset="0"/>
                <a:buChar char="•"/>
              </a:pPr>
              <a:r>
                <a:rPr lang="en-US" sz="900"/>
                <a:t>Dashboard</a:t>
              </a:r>
            </a:p>
            <a:p>
              <a:pPr marL="285750" indent="-285750">
                <a:buFont typeface="Arial" panose="020B0604020202020204" pitchFamily="34" charset="0"/>
                <a:buChar char="•"/>
              </a:pPr>
              <a:r>
                <a:rPr lang="en-US" sz="900"/>
                <a:t>User Profile</a:t>
              </a:r>
              <a:endParaRPr lang="en-SG" sz="900"/>
            </a:p>
          </p:txBody>
        </p:sp>
      </p:grpSp>
      <p:grpSp>
        <p:nvGrpSpPr>
          <p:cNvPr id="20" name="Group 19">
            <a:extLst>
              <a:ext uri="{FF2B5EF4-FFF2-40B4-BE49-F238E27FC236}">
                <a16:creationId xmlns:a16="http://schemas.microsoft.com/office/drawing/2014/main" id="{423F94AD-5E23-A1E6-B7DC-01A844784FFE}"/>
              </a:ext>
            </a:extLst>
          </p:cNvPr>
          <p:cNvGrpSpPr/>
          <p:nvPr/>
        </p:nvGrpSpPr>
        <p:grpSpPr>
          <a:xfrm>
            <a:off x="7363491" y="719749"/>
            <a:ext cx="1526574" cy="975625"/>
            <a:chOff x="4988843" y="1326946"/>
            <a:chExt cx="1293782" cy="975625"/>
          </a:xfrm>
        </p:grpSpPr>
        <p:sp>
          <p:nvSpPr>
            <p:cNvPr id="21" name="Rectangle 20">
              <a:extLst>
                <a:ext uri="{FF2B5EF4-FFF2-40B4-BE49-F238E27FC236}">
                  <a16:creationId xmlns:a16="http://schemas.microsoft.com/office/drawing/2014/main" id="{CB65681C-7114-32D9-72F6-154F176BEA48}"/>
                </a:ext>
              </a:extLst>
            </p:cNvPr>
            <p:cNvSpPr/>
            <p:nvPr/>
          </p:nvSpPr>
          <p:spPr>
            <a:xfrm>
              <a:off x="4988843" y="1326946"/>
              <a:ext cx="1235660" cy="975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chemeClr val="bg1"/>
                  </a:solidFill>
                </a:ln>
                <a:solidFill>
                  <a:schemeClr val="tx1"/>
                </a:solidFill>
              </a:endParaRPr>
            </a:p>
          </p:txBody>
        </p:sp>
        <p:sp>
          <p:nvSpPr>
            <p:cNvPr id="22" name="TextBox 21">
              <a:extLst>
                <a:ext uri="{FF2B5EF4-FFF2-40B4-BE49-F238E27FC236}">
                  <a16:creationId xmlns:a16="http://schemas.microsoft.com/office/drawing/2014/main" id="{3C9BFFA6-E8E7-B5CD-FD5E-3A43BFBBC037}"/>
                </a:ext>
              </a:extLst>
            </p:cNvPr>
            <p:cNvSpPr txBox="1"/>
            <p:nvPr/>
          </p:nvSpPr>
          <p:spPr>
            <a:xfrm>
              <a:off x="4988843" y="1360266"/>
              <a:ext cx="1235660" cy="261610"/>
            </a:xfrm>
            <a:prstGeom prst="rect">
              <a:avLst/>
            </a:prstGeom>
            <a:noFill/>
          </p:spPr>
          <p:txBody>
            <a:bodyPr wrap="square" rtlCol="0">
              <a:spAutoFit/>
            </a:bodyPr>
            <a:lstStyle/>
            <a:p>
              <a:pPr algn="ctr"/>
              <a:r>
                <a:rPr lang="en-US" sz="1050" b="1"/>
                <a:t>Control Classes</a:t>
              </a:r>
              <a:endParaRPr lang="en-SG" sz="1050" b="1"/>
            </a:p>
          </p:txBody>
        </p:sp>
        <p:sp>
          <p:nvSpPr>
            <p:cNvPr id="23" name="TextBox 22">
              <a:extLst>
                <a:ext uri="{FF2B5EF4-FFF2-40B4-BE49-F238E27FC236}">
                  <a16:creationId xmlns:a16="http://schemas.microsoft.com/office/drawing/2014/main" id="{3F40AB05-E2F0-6545-DEF9-1602C35BA516}"/>
                </a:ext>
              </a:extLst>
            </p:cNvPr>
            <p:cNvSpPr txBox="1"/>
            <p:nvPr/>
          </p:nvSpPr>
          <p:spPr>
            <a:xfrm>
              <a:off x="4988843" y="1632168"/>
              <a:ext cx="1293782" cy="369332"/>
            </a:xfrm>
            <a:prstGeom prst="rect">
              <a:avLst/>
            </a:prstGeom>
            <a:noFill/>
          </p:spPr>
          <p:txBody>
            <a:bodyPr wrap="square" rtlCol="0">
              <a:spAutoFit/>
            </a:bodyPr>
            <a:lstStyle/>
            <a:p>
              <a:pPr marL="285750" indent="-285750">
                <a:buFont typeface="Arial" panose="020B0604020202020204" pitchFamily="34" charset="0"/>
                <a:buChar char="•"/>
              </a:pPr>
              <a:r>
                <a:rPr lang="en-US" sz="900"/>
                <a:t>Application Backend</a:t>
              </a:r>
            </a:p>
            <a:p>
              <a:pPr marL="285750" indent="-285750">
                <a:buFont typeface="Arial" panose="020B0604020202020204" pitchFamily="34" charset="0"/>
                <a:buChar char="•"/>
              </a:pPr>
              <a:r>
                <a:rPr lang="en-US" sz="900"/>
                <a:t>Route Information</a:t>
              </a:r>
            </a:p>
          </p:txBody>
        </p:sp>
      </p:grpSp>
      <p:pic>
        <p:nvPicPr>
          <p:cNvPr id="24" name="Picture 23">
            <a:extLst>
              <a:ext uri="{FF2B5EF4-FFF2-40B4-BE49-F238E27FC236}">
                <a16:creationId xmlns:a16="http://schemas.microsoft.com/office/drawing/2014/main" id="{138EB9B4-5C44-84BF-95C4-EE681AA0B22B}"/>
              </a:ext>
            </a:extLst>
          </p:cNvPr>
          <p:cNvPicPr>
            <a:picLocks noChangeAspect="1"/>
          </p:cNvPicPr>
          <p:nvPr/>
        </p:nvPicPr>
        <p:blipFill rotWithShape="1">
          <a:blip r:embed="rId5"/>
          <a:srcRect t="8861"/>
          <a:stretch/>
        </p:blipFill>
        <p:spPr>
          <a:xfrm>
            <a:off x="7363491" y="202379"/>
            <a:ext cx="441567" cy="500710"/>
          </a:xfrm>
          <a:prstGeom prst="rect">
            <a:avLst/>
          </a:prstGeom>
        </p:spPr>
      </p:pic>
      <p:pic>
        <p:nvPicPr>
          <p:cNvPr id="28" name="Picture 27" descr="Diagram&#10;&#10;Description automatically generated">
            <a:extLst>
              <a:ext uri="{FF2B5EF4-FFF2-40B4-BE49-F238E27FC236}">
                <a16:creationId xmlns:a16="http://schemas.microsoft.com/office/drawing/2014/main" id="{CDCB0030-CEB8-B1D0-6111-F52267368924}"/>
              </a:ext>
            </a:extLst>
          </p:cNvPr>
          <p:cNvPicPr>
            <a:picLocks noChangeAspect="1"/>
          </p:cNvPicPr>
          <p:nvPr/>
        </p:nvPicPr>
        <p:blipFill>
          <a:blip r:embed="rId6"/>
          <a:stretch>
            <a:fillRect/>
          </a:stretch>
        </p:blipFill>
        <p:spPr>
          <a:xfrm>
            <a:off x="29878" y="753070"/>
            <a:ext cx="3984436" cy="3109804"/>
          </a:xfrm>
          <a:prstGeom prst="rect">
            <a:avLst/>
          </a:prstGeom>
        </p:spPr>
      </p:pic>
    </p:spTree>
    <p:extLst>
      <p:ext uri="{BB962C8B-B14F-4D97-AF65-F5344CB8AC3E}">
        <p14:creationId xmlns:p14="http://schemas.microsoft.com/office/powerpoint/2010/main" val="3499149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6D21780-CB50-B08E-1C9C-7C851F0261C9}"/>
              </a:ext>
            </a:extLst>
          </p:cNvPr>
          <p:cNvSpPr>
            <a:spLocks noGrp="1"/>
          </p:cNvSpPr>
          <p:nvPr>
            <p:ph type="sldNum" idx="12"/>
          </p:nvPr>
        </p:nvSpPr>
        <p:spPr>
          <a:xfrm>
            <a:off x="7999148" y="3240891"/>
            <a:ext cx="348993" cy="201878"/>
          </a:xfrm>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11" name="Title 1">
            <a:extLst>
              <a:ext uri="{FF2B5EF4-FFF2-40B4-BE49-F238E27FC236}">
                <a16:creationId xmlns:a16="http://schemas.microsoft.com/office/drawing/2014/main" id="{91D43DAE-659A-5FB0-114D-CBC2B7C5B992}"/>
              </a:ext>
            </a:extLst>
          </p:cNvPr>
          <p:cNvSpPr>
            <a:spLocks noGrp="1"/>
          </p:cNvSpPr>
          <p:nvPr>
            <p:ph type="title"/>
          </p:nvPr>
        </p:nvSpPr>
        <p:spPr>
          <a:xfrm>
            <a:off x="0" y="0"/>
            <a:ext cx="6719582" cy="511205"/>
          </a:xfrm>
        </p:spPr>
        <p:txBody>
          <a:bodyPr>
            <a:noAutofit/>
          </a:bodyPr>
          <a:lstStyle/>
          <a:p>
            <a:r>
              <a:rPr lang="en-US" sz="2800" u="sng"/>
              <a:t>Design Patterns for </a:t>
            </a:r>
            <a:r>
              <a:rPr lang="en-US" sz="2800" b="1" u="sng"/>
              <a:t>Interact with Route Card</a:t>
            </a:r>
            <a:endParaRPr lang="en-US" sz="2800" u="sng"/>
          </a:p>
        </p:txBody>
      </p:sp>
      <p:grpSp>
        <p:nvGrpSpPr>
          <p:cNvPr id="13" name="Group 12">
            <a:extLst>
              <a:ext uri="{FF2B5EF4-FFF2-40B4-BE49-F238E27FC236}">
                <a16:creationId xmlns:a16="http://schemas.microsoft.com/office/drawing/2014/main" id="{40555335-9B89-7222-4368-6AC4F664670E}"/>
              </a:ext>
            </a:extLst>
          </p:cNvPr>
          <p:cNvGrpSpPr/>
          <p:nvPr/>
        </p:nvGrpSpPr>
        <p:grpSpPr>
          <a:xfrm>
            <a:off x="4985860" y="1471078"/>
            <a:ext cx="3917664" cy="836838"/>
            <a:chOff x="5736822" y="1720917"/>
            <a:chExt cx="4317875" cy="920788"/>
          </a:xfrm>
        </p:grpSpPr>
        <p:sp>
          <p:nvSpPr>
            <p:cNvPr id="14" name="Rectangle 13">
              <a:extLst>
                <a:ext uri="{FF2B5EF4-FFF2-40B4-BE49-F238E27FC236}">
                  <a16:creationId xmlns:a16="http://schemas.microsoft.com/office/drawing/2014/main" id="{F0E65DB5-7B62-F743-1A61-FE6F563F6339}"/>
                </a:ext>
              </a:extLst>
            </p:cNvPr>
            <p:cNvSpPr/>
            <p:nvPr/>
          </p:nvSpPr>
          <p:spPr>
            <a:xfrm>
              <a:off x="6178511" y="1720917"/>
              <a:ext cx="3876186" cy="920788"/>
            </a:xfrm>
            <a:prstGeom prst="rect">
              <a:avLst/>
            </a:prstGeom>
            <a:solidFill>
              <a:srgbClr val="BDE16C"/>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tx1"/>
                  </a:solidFill>
                </a:rPr>
                <a:t>Updates many observers</a:t>
              </a:r>
            </a:p>
            <a:p>
              <a:pPr algn="ctr"/>
              <a:r>
                <a:rPr lang="en-US" sz="1400">
                  <a:solidFill>
                    <a:schemeClr val="tx1"/>
                  </a:solidFill>
                </a:rPr>
                <a:t>When the subject changes</a:t>
              </a:r>
            </a:p>
          </p:txBody>
        </p:sp>
        <p:sp>
          <p:nvSpPr>
            <p:cNvPr id="15" name="Oval 14">
              <a:extLst>
                <a:ext uri="{FF2B5EF4-FFF2-40B4-BE49-F238E27FC236}">
                  <a16:creationId xmlns:a16="http://schemas.microsoft.com/office/drawing/2014/main" id="{3ED663F4-FB01-8BED-50D7-362D15C77FC8}"/>
                </a:ext>
              </a:extLst>
            </p:cNvPr>
            <p:cNvSpPr/>
            <p:nvPr/>
          </p:nvSpPr>
          <p:spPr>
            <a:xfrm>
              <a:off x="5736823" y="1754436"/>
              <a:ext cx="933766" cy="843159"/>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grpSp>
        <p:nvGrpSpPr>
          <p:cNvPr id="16" name="Group 15">
            <a:extLst>
              <a:ext uri="{FF2B5EF4-FFF2-40B4-BE49-F238E27FC236}">
                <a16:creationId xmlns:a16="http://schemas.microsoft.com/office/drawing/2014/main" id="{0B5DCE24-08F6-CD8F-C1FF-4238973B0B95}"/>
              </a:ext>
            </a:extLst>
          </p:cNvPr>
          <p:cNvGrpSpPr/>
          <p:nvPr/>
        </p:nvGrpSpPr>
        <p:grpSpPr>
          <a:xfrm>
            <a:off x="4985860" y="2570456"/>
            <a:ext cx="3893192" cy="840507"/>
            <a:chOff x="5763793" y="2863363"/>
            <a:chExt cx="4290904" cy="924825"/>
          </a:xfrm>
        </p:grpSpPr>
        <p:sp>
          <p:nvSpPr>
            <p:cNvPr id="17" name="Rectangle 16">
              <a:extLst>
                <a:ext uri="{FF2B5EF4-FFF2-40B4-BE49-F238E27FC236}">
                  <a16:creationId xmlns:a16="http://schemas.microsoft.com/office/drawing/2014/main" id="{BADCC14D-BA14-A779-8917-244809BF0593}"/>
                </a:ext>
              </a:extLst>
            </p:cNvPr>
            <p:cNvSpPr/>
            <p:nvPr/>
          </p:nvSpPr>
          <p:spPr>
            <a:xfrm>
              <a:off x="6178511" y="2863363"/>
              <a:ext cx="3876186" cy="924825"/>
            </a:xfrm>
            <a:prstGeom prst="rect">
              <a:avLst/>
            </a:prstGeom>
            <a:solidFill>
              <a:srgbClr val="BDE16C"/>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t>Loose coupling between </a:t>
              </a:r>
            </a:p>
            <a:p>
              <a:pPr algn="ctr"/>
              <a:r>
                <a:rPr lang="en-US" sz="1400"/>
                <a:t>observers</a:t>
              </a:r>
              <a:r>
                <a:rPr lang="en-US"/>
                <a:t> and subjects</a:t>
              </a:r>
              <a:endParaRPr lang="en-US" sz="1400"/>
            </a:p>
          </p:txBody>
        </p:sp>
        <p:sp>
          <p:nvSpPr>
            <p:cNvPr id="18" name="Oval 17">
              <a:extLst>
                <a:ext uri="{FF2B5EF4-FFF2-40B4-BE49-F238E27FC236}">
                  <a16:creationId xmlns:a16="http://schemas.microsoft.com/office/drawing/2014/main" id="{BDB07338-4F34-711C-4323-5839A2F6B6E5}"/>
                </a:ext>
              </a:extLst>
            </p:cNvPr>
            <p:cNvSpPr/>
            <p:nvPr/>
          </p:nvSpPr>
          <p:spPr>
            <a:xfrm>
              <a:off x="5763793" y="2903615"/>
              <a:ext cx="933766" cy="843160"/>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sp>
        <p:nvSpPr>
          <p:cNvPr id="31" name="Title 1">
            <a:extLst>
              <a:ext uri="{FF2B5EF4-FFF2-40B4-BE49-F238E27FC236}">
                <a16:creationId xmlns:a16="http://schemas.microsoft.com/office/drawing/2014/main" id="{852DB73C-E426-83BC-FB6D-0CD8C2F641FC}"/>
              </a:ext>
            </a:extLst>
          </p:cNvPr>
          <p:cNvSpPr txBox="1">
            <a:spLocks/>
          </p:cNvSpPr>
          <p:nvPr/>
        </p:nvSpPr>
        <p:spPr>
          <a:xfrm>
            <a:off x="6266822" y="891144"/>
            <a:ext cx="1756458" cy="5112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US" b="0" u="sng"/>
              <a:t>Observer Pattern</a:t>
            </a:r>
          </a:p>
        </p:txBody>
      </p:sp>
      <p:pic>
        <p:nvPicPr>
          <p:cNvPr id="8" name="Picture 9">
            <a:extLst>
              <a:ext uri="{FF2B5EF4-FFF2-40B4-BE49-F238E27FC236}">
                <a16:creationId xmlns:a16="http://schemas.microsoft.com/office/drawing/2014/main" id="{D7F036F7-31EE-FF00-6C2F-DD6349040985}"/>
              </a:ext>
            </a:extLst>
          </p:cNvPr>
          <p:cNvPicPr>
            <a:picLocks noChangeAspect="1"/>
          </p:cNvPicPr>
          <p:nvPr/>
        </p:nvPicPr>
        <p:blipFill>
          <a:blip r:embed="rId3"/>
          <a:stretch>
            <a:fillRect/>
          </a:stretch>
        </p:blipFill>
        <p:spPr>
          <a:xfrm>
            <a:off x="5170085" y="2766973"/>
            <a:ext cx="478767" cy="446418"/>
          </a:xfrm>
          <a:prstGeom prst="rect">
            <a:avLst/>
          </a:prstGeom>
        </p:spPr>
      </p:pic>
      <p:pic>
        <p:nvPicPr>
          <p:cNvPr id="1028" name="Picture 4">
            <a:extLst>
              <a:ext uri="{FF2B5EF4-FFF2-40B4-BE49-F238E27FC236}">
                <a16:creationId xmlns:a16="http://schemas.microsoft.com/office/drawing/2014/main" id="{FB796B30-7E5D-E31D-6113-140571739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819" y="1553197"/>
            <a:ext cx="577297" cy="5772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Diagram&#10;&#10;Description automatically generated">
            <a:extLst>
              <a:ext uri="{FF2B5EF4-FFF2-40B4-BE49-F238E27FC236}">
                <a16:creationId xmlns:a16="http://schemas.microsoft.com/office/drawing/2014/main" id="{E57FBC9A-82C3-2F11-BD54-33795F836B15}"/>
              </a:ext>
            </a:extLst>
          </p:cNvPr>
          <p:cNvPicPr>
            <a:picLocks noChangeAspect="1"/>
          </p:cNvPicPr>
          <p:nvPr/>
        </p:nvPicPr>
        <p:blipFill>
          <a:blip r:embed="rId5"/>
          <a:stretch>
            <a:fillRect/>
          </a:stretch>
        </p:blipFill>
        <p:spPr>
          <a:xfrm>
            <a:off x="227998" y="774073"/>
            <a:ext cx="4603230" cy="3592765"/>
          </a:xfrm>
          <a:prstGeom prst="rect">
            <a:avLst/>
          </a:prstGeom>
        </p:spPr>
      </p:pic>
    </p:spTree>
    <p:extLst>
      <p:ext uri="{BB962C8B-B14F-4D97-AF65-F5344CB8AC3E}">
        <p14:creationId xmlns:p14="http://schemas.microsoft.com/office/powerpoint/2010/main" val="3028140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1D43DAE-659A-5FB0-114D-CBC2B7C5B992}"/>
              </a:ext>
            </a:extLst>
          </p:cNvPr>
          <p:cNvSpPr>
            <a:spLocks noGrp="1"/>
          </p:cNvSpPr>
          <p:nvPr>
            <p:ph type="title"/>
          </p:nvPr>
        </p:nvSpPr>
        <p:spPr>
          <a:xfrm>
            <a:off x="0" y="0"/>
            <a:ext cx="6719582" cy="511205"/>
          </a:xfrm>
        </p:spPr>
        <p:txBody>
          <a:bodyPr>
            <a:noAutofit/>
          </a:bodyPr>
          <a:lstStyle/>
          <a:p>
            <a:pPr algn="l"/>
            <a:r>
              <a:rPr lang="en-US" sz="2800" u="sng"/>
              <a:t>Whitebox Testing for </a:t>
            </a:r>
            <a:r>
              <a:rPr lang="en-US" sz="2800" u="sng" err="1"/>
              <a:t>favouriteRoute</a:t>
            </a:r>
            <a:r>
              <a:rPr lang="en-US" sz="2800" u="sng"/>
              <a:t>()</a:t>
            </a:r>
          </a:p>
        </p:txBody>
      </p:sp>
      <p:pic>
        <p:nvPicPr>
          <p:cNvPr id="7" name="Picture 7" descr="Diagram&#10;&#10;Description automatically generated">
            <a:extLst>
              <a:ext uri="{FF2B5EF4-FFF2-40B4-BE49-F238E27FC236}">
                <a16:creationId xmlns:a16="http://schemas.microsoft.com/office/drawing/2014/main" id="{1AECE482-84E8-B23E-920C-DECFE6F80ECE}"/>
              </a:ext>
            </a:extLst>
          </p:cNvPr>
          <p:cNvPicPr>
            <a:picLocks noChangeAspect="1"/>
          </p:cNvPicPr>
          <p:nvPr/>
        </p:nvPicPr>
        <p:blipFill>
          <a:blip r:embed="rId3"/>
          <a:stretch>
            <a:fillRect/>
          </a:stretch>
        </p:blipFill>
        <p:spPr>
          <a:xfrm>
            <a:off x="384463" y="519112"/>
            <a:ext cx="4343399" cy="4105275"/>
          </a:xfrm>
          <a:prstGeom prst="rect">
            <a:avLst/>
          </a:prstGeom>
        </p:spPr>
      </p:pic>
      <p:sp>
        <p:nvSpPr>
          <p:cNvPr id="8" name="TextBox 7">
            <a:extLst>
              <a:ext uri="{FF2B5EF4-FFF2-40B4-BE49-F238E27FC236}">
                <a16:creationId xmlns:a16="http://schemas.microsoft.com/office/drawing/2014/main" id="{7BC080BC-666E-F46A-4355-2312B265D98F}"/>
              </a:ext>
            </a:extLst>
          </p:cNvPr>
          <p:cNvSpPr txBox="1"/>
          <p:nvPr/>
        </p:nvSpPr>
        <p:spPr>
          <a:xfrm>
            <a:off x="4904507" y="1448364"/>
            <a:ext cx="399010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Times New Roman"/>
              </a:rPr>
              <a:t>2 Decision points </a:t>
            </a:r>
            <a:r>
              <a:rPr lang="en-US">
                <a:solidFill>
                  <a:srgbClr val="FF0000"/>
                </a:solidFill>
                <a:cs typeface="Times New Roman"/>
              </a:rPr>
              <a:t>(Red)</a:t>
            </a:r>
          </a:p>
          <a:p>
            <a:pPr marL="285750" indent="-285750">
              <a:buFont typeface="Arial" panose="020B0604020202020204" pitchFamily="34" charset="0"/>
              <a:buChar char="•"/>
            </a:pPr>
            <a:r>
              <a:rPr lang="en-US">
                <a:cs typeface="Times New Roman"/>
              </a:rPr>
              <a:t>3 Basis Paths </a:t>
            </a:r>
            <a:r>
              <a:rPr lang="en-US">
                <a:solidFill>
                  <a:schemeClr val="accent2"/>
                </a:solidFill>
                <a:cs typeface="Times New Roman"/>
              </a:rPr>
              <a:t>(Blue)</a:t>
            </a:r>
          </a:p>
          <a:p>
            <a:pPr marL="285750" indent="-285750">
              <a:buFont typeface="Arial" panose="020B0604020202020204" pitchFamily="34" charset="0"/>
              <a:buChar char="•"/>
            </a:pPr>
            <a:endParaRPr lang="en-US">
              <a:cs typeface="Times New Roman"/>
            </a:endParaRPr>
          </a:p>
          <a:p>
            <a:r>
              <a:rPr lang="en-US" u="sng">
                <a:cs typeface="Times New Roman"/>
              </a:rPr>
              <a:t>3 Basis Paths:</a:t>
            </a:r>
          </a:p>
          <a:p>
            <a:pPr marL="342900" indent="-342900">
              <a:buFont typeface="+mj-lt"/>
              <a:buAutoNum type="arabicPeriod"/>
            </a:pPr>
            <a:r>
              <a:rPr lang="en-US">
                <a:cs typeface="Times New Roman"/>
              </a:rPr>
              <a:t>Valid User ID, Route ID &amp; Route ID not in “</a:t>
            </a:r>
            <a:r>
              <a:rPr lang="en-US" err="1">
                <a:cs typeface="Times New Roman"/>
              </a:rPr>
              <a:t>Favourites</a:t>
            </a:r>
            <a:r>
              <a:rPr lang="en-US">
                <a:cs typeface="Times New Roman"/>
              </a:rPr>
              <a:t>” array</a:t>
            </a:r>
          </a:p>
          <a:p>
            <a:pPr marL="342900" indent="-342900">
              <a:buFont typeface="+mj-lt"/>
              <a:buAutoNum type="arabicPeriod"/>
            </a:pPr>
            <a:r>
              <a:rPr lang="en-US">
                <a:cs typeface="Times New Roman"/>
              </a:rPr>
              <a:t>Either User ID or Route ID is invalid</a:t>
            </a:r>
            <a:endParaRPr lang="en-US"/>
          </a:p>
          <a:p>
            <a:pPr marL="342900" indent="-342900">
              <a:buFont typeface="+mj-lt"/>
              <a:buAutoNum type="arabicPeriod"/>
            </a:pPr>
            <a:r>
              <a:rPr lang="en-US">
                <a:cs typeface="Times New Roman"/>
              </a:rPr>
              <a:t>Valid User ID, Route ID &amp; Route ID is already in “</a:t>
            </a:r>
            <a:r>
              <a:rPr lang="en-US" err="1">
                <a:cs typeface="Times New Roman"/>
              </a:rPr>
              <a:t>Favourites</a:t>
            </a:r>
            <a:r>
              <a:rPr lang="en-US">
                <a:cs typeface="Times New Roman"/>
              </a:rPr>
              <a:t>” array</a:t>
            </a:r>
          </a:p>
          <a:p>
            <a:endParaRPr lang="en-US"/>
          </a:p>
        </p:txBody>
      </p:sp>
      <p:sp>
        <p:nvSpPr>
          <p:cNvPr id="3" name="Rectangle 2">
            <a:extLst>
              <a:ext uri="{FF2B5EF4-FFF2-40B4-BE49-F238E27FC236}">
                <a16:creationId xmlns:a16="http://schemas.microsoft.com/office/drawing/2014/main" id="{BC3ABF88-B955-8F02-9C99-4D42A39286B0}"/>
              </a:ext>
            </a:extLst>
          </p:cNvPr>
          <p:cNvSpPr/>
          <p:nvPr/>
        </p:nvSpPr>
        <p:spPr>
          <a:xfrm>
            <a:off x="2556163" y="1186367"/>
            <a:ext cx="1763486" cy="687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E90BB33-7F2E-B95A-8BD0-BF7E73A66C40}"/>
              </a:ext>
            </a:extLst>
          </p:cNvPr>
          <p:cNvSpPr/>
          <p:nvPr/>
        </p:nvSpPr>
        <p:spPr>
          <a:xfrm>
            <a:off x="2868739" y="2445660"/>
            <a:ext cx="1138334" cy="5899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A09701-1062-F1A4-1E60-1F80BE37D810}"/>
              </a:ext>
            </a:extLst>
          </p:cNvPr>
          <p:cNvSpPr/>
          <p:nvPr/>
        </p:nvSpPr>
        <p:spPr>
          <a:xfrm>
            <a:off x="2425958" y="3143406"/>
            <a:ext cx="2230018" cy="148888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DD348D-6652-0E0B-F5F6-0FED15C538EB}"/>
              </a:ext>
            </a:extLst>
          </p:cNvPr>
          <p:cNvSpPr/>
          <p:nvPr/>
        </p:nvSpPr>
        <p:spPr>
          <a:xfrm>
            <a:off x="982824" y="2391736"/>
            <a:ext cx="1763486" cy="6876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BC20BF-2874-CA3F-5B9D-2BD729CE2958}"/>
              </a:ext>
            </a:extLst>
          </p:cNvPr>
          <p:cNvSpPr/>
          <p:nvPr/>
        </p:nvSpPr>
        <p:spPr>
          <a:xfrm>
            <a:off x="384464" y="1153818"/>
            <a:ext cx="1763486" cy="6876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322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1D43DAE-659A-5FB0-114D-CBC2B7C5B992}"/>
              </a:ext>
            </a:extLst>
          </p:cNvPr>
          <p:cNvSpPr>
            <a:spLocks noGrp="1"/>
          </p:cNvSpPr>
          <p:nvPr>
            <p:ph type="title"/>
          </p:nvPr>
        </p:nvSpPr>
        <p:spPr>
          <a:xfrm>
            <a:off x="0" y="0"/>
            <a:ext cx="6719582" cy="511205"/>
          </a:xfrm>
        </p:spPr>
        <p:txBody>
          <a:bodyPr>
            <a:noAutofit/>
          </a:bodyPr>
          <a:lstStyle/>
          <a:p>
            <a:pPr algn="l"/>
            <a:r>
              <a:rPr lang="en-US" sz="2800" u="sng"/>
              <a:t>Testing for </a:t>
            </a:r>
            <a:r>
              <a:rPr lang="en-US" sz="2800" u="sng" err="1"/>
              <a:t>favouriteRoute</a:t>
            </a:r>
            <a:r>
              <a:rPr lang="en-US" sz="2800" u="sng"/>
              <a:t>()</a:t>
            </a:r>
          </a:p>
        </p:txBody>
      </p:sp>
      <p:graphicFrame>
        <p:nvGraphicFramePr>
          <p:cNvPr id="5" name="Table 4">
            <a:extLst>
              <a:ext uri="{FF2B5EF4-FFF2-40B4-BE49-F238E27FC236}">
                <a16:creationId xmlns:a16="http://schemas.microsoft.com/office/drawing/2014/main" id="{B65AFB91-2C82-5010-7FE0-9E9E1A1C4E0A}"/>
              </a:ext>
            </a:extLst>
          </p:cNvPr>
          <p:cNvGraphicFramePr>
            <a:graphicFrameLocks noGrp="1"/>
          </p:cNvGraphicFramePr>
          <p:nvPr>
            <p:extLst>
              <p:ext uri="{D42A27DB-BD31-4B8C-83A1-F6EECF244321}">
                <p14:modId xmlns:p14="http://schemas.microsoft.com/office/powerpoint/2010/main" val="3336070113"/>
              </p:ext>
            </p:extLst>
          </p:nvPr>
        </p:nvGraphicFramePr>
        <p:xfrm>
          <a:off x="812611" y="1023734"/>
          <a:ext cx="7518777" cy="3096032"/>
        </p:xfrm>
        <a:graphic>
          <a:graphicData uri="http://schemas.openxmlformats.org/drawingml/2006/table">
            <a:tbl>
              <a:tblPr firstRow="1" bandRow="1">
                <a:tableStyleId>{891A1956-3D7E-41C0-9DF7-105A978C6925}</a:tableStyleId>
              </a:tblPr>
              <a:tblGrid>
                <a:gridCol w="563255">
                  <a:extLst>
                    <a:ext uri="{9D8B030D-6E8A-4147-A177-3AD203B41FA5}">
                      <a16:colId xmlns:a16="http://schemas.microsoft.com/office/drawing/2014/main" val="3977949617"/>
                    </a:ext>
                  </a:extLst>
                </a:gridCol>
                <a:gridCol w="899045">
                  <a:extLst>
                    <a:ext uri="{9D8B030D-6E8A-4147-A177-3AD203B41FA5}">
                      <a16:colId xmlns:a16="http://schemas.microsoft.com/office/drawing/2014/main" val="133135636"/>
                    </a:ext>
                  </a:extLst>
                </a:gridCol>
                <a:gridCol w="1493808">
                  <a:extLst>
                    <a:ext uri="{9D8B030D-6E8A-4147-A177-3AD203B41FA5}">
                      <a16:colId xmlns:a16="http://schemas.microsoft.com/office/drawing/2014/main" val="188879937"/>
                    </a:ext>
                  </a:extLst>
                </a:gridCol>
                <a:gridCol w="2146041">
                  <a:extLst>
                    <a:ext uri="{9D8B030D-6E8A-4147-A177-3AD203B41FA5}">
                      <a16:colId xmlns:a16="http://schemas.microsoft.com/office/drawing/2014/main" val="2803720271"/>
                    </a:ext>
                  </a:extLst>
                </a:gridCol>
                <a:gridCol w="2416628">
                  <a:extLst>
                    <a:ext uri="{9D8B030D-6E8A-4147-A177-3AD203B41FA5}">
                      <a16:colId xmlns:a16="http://schemas.microsoft.com/office/drawing/2014/main" val="1615549401"/>
                    </a:ext>
                  </a:extLst>
                </a:gridCol>
              </a:tblGrid>
              <a:tr h="342900">
                <a:tc>
                  <a:txBody>
                    <a:bodyPr/>
                    <a:lstStyle/>
                    <a:p>
                      <a:pPr algn="ctr" fontAlgn="t"/>
                      <a:endParaRPr lang="en-US">
                        <a:effectLst/>
                      </a:endParaRPr>
                    </a:p>
                  </a:txBody>
                  <a:tcPr marL="63500" marR="63500" marT="63500" marB="63500"/>
                </a:tc>
                <a:tc>
                  <a:txBody>
                    <a:bodyPr/>
                    <a:lstStyle/>
                    <a:p>
                      <a:pPr algn="ctr" rtl="0" fontAlgn="t">
                        <a:spcBef>
                          <a:spcPts val="0"/>
                        </a:spcBef>
                        <a:spcAft>
                          <a:spcPts val="0"/>
                        </a:spcAft>
                      </a:pPr>
                      <a:r>
                        <a:rPr lang="en-US" sz="1400" b="1" u="none" strike="noStrike">
                          <a:effectLst/>
                        </a:rPr>
                        <a:t>User ID</a:t>
                      </a:r>
                      <a:endParaRPr lang="en-US" sz="1400" b="1">
                        <a:effectLst/>
                      </a:endParaRPr>
                    </a:p>
                  </a:txBody>
                  <a:tcPr marL="63500" marR="63500" marT="63500" marB="63500"/>
                </a:tc>
                <a:tc>
                  <a:txBody>
                    <a:bodyPr/>
                    <a:lstStyle/>
                    <a:p>
                      <a:pPr algn="ctr" rtl="0" fontAlgn="t">
                        <a:spcBef>
                          <a:spcPts val="0"/>
                        </a:spcBef>
                        <a:spcAft>
                          <a:spcPts val="0"/>
                        </a:spcAft>
                      </a:pPr>
                      <a:r>
                        <a:rPr lang="en-US" sz="1400" b="1" u="none" strike="noStrike">
                          <a:effectLst/>
                        </a:rPr>
                        <a:t>Route ID</a:t>
                      </a:r>
                      <a:endParaRPr lang="en-US" sz="1400" b="1">
                        <a:effectLst/>
                      </a:endParaRPr>
                    </a:p>
                  </a:txBody>
                  <a:tcPr marL="63500" marR="63500" marT="63500" marB="63500"/>
                </a:tc>
                <a:tc>
                  <a:txBody>
                    <a:bodyPr/>
                    <a:lstStyle/>
                    <a:p>
                      <a:pPr algn="ctr" rtl="0" fontAlgn="t">
                        <a:spcBef>
                          <a:spcPts val="0"/>
                        </a:spcBef>
                        <a:spcAft>
                          <a:spcPts val="0"/>
                        </a:spcAft>
                      </a:pPr>
                      <a:r>
                        <a:rPr lang="en-US" sz="1400" b="1" u="none" strike="noStrike">
                          <a:effectLst/>
                        </a:rPr>
                        <a:t>Expected Output</a:t>
                      </a:r>
                      <a:endParaRPr lang="en-US" sz="1400" b="1">
                        <a:effectLst/>
                      </a:endParaRPr>
                    </a:p>
                  </a:txBody>
                  <a:tcPr marL="63500" marR="63500" marT="63500" marB="63500"/>
                </a:tc>
                <a:tc>
                  <a:txBody>
                    <a:bodyPr/>
                    <a:lstStyle/>
                    <a:p>
                      <a:pPr algn="ctr" rtl="0" fontAlgn="t">
                        <a:spcBef>
                          <a:spcPts val="0"/>
                        </a:spcBef>
                        <a:spcAft>
                          <a:spcPts val="0"/>
                        </a:spcAft>
                      </a:pPr>
                      <a:r>
                        <a:rPr lang="en-US" sz="1400" b="1" u="none" strike="noStrike">
                          <a:effectLst/>
                        </a:rPr>
                        <a:t>Actual Output</a:t>
                      </a:r>
                      <a:endParaRPr lang="en-US" sz="1400" b="1">
                        <a:effectLst/>
                      </a:endParaRPr>
                    </a:p>
                  </a:txBody>
                  <a:tcPr marL="63500" marR="63500" marT="63500" marB="63500"/>
                </a:tc>
                <a:extLst>
                  <a:ext uri="{0D108BD9-81ED-4DB2-BD59-A6C34878D82A}">
                    <a16:rowId xmlns:a16="http://schemas.microsoft.com/office/drawing/2014/main" val="2268059922"/>
                  </a:ext>
                </a:extLst>
              </a:tr>
              <a:tr h="688283">
                <a:tc>
                  <a:txBody>
                    <a:bodyPr/>
                    <a:lstStyle/>
                    <a:p>
                      <a:pPr algn="ctr" rtl="0" fontAlgn="t">
                        <a:spcBef>
                          <a:spcPts val="0"/>
                        </a:spcBef>
                        <a:spcAft>
                          <a:spcPts val="0"/>
                        </a:spcAft>
                      </a:pPr>
                      <a:r>
                        <a:rPr lang="en-US" sz="1400" u="none" strike="noStrike">
                          <a:effectLst/>
                        </a:rPr>
                        <a:t>1</a:t>
                      </a:r>
                      <a:endParaRPr lang="en-US" sz="1400">
                        <a:effectLst/>
                      </a:endParaRPr>
                    </a:p>
                  </a:txBody>
                  <a:tcPr marL="63500" marR="63500" marT="63500" marB="63500"/>
                </a:tc>
                <a:tc>
                  <a:txBody>
                    <a:bodyPr/>
                    <a:lstStyle/>
                    <a:p>
                      <a:pPr algn="ctr" rtl="0" fontAlgn="t">
                        <a:spcBef>
                          <a:spcPts val="0"/>
                        </a:spcBef>
                        <a:spcAft>
                          <a:spcPts val="0"/>
                        </a:spcAft>
                      </a:pPr>
                      <a:r>
                        <a:rPr lang="en-US" sz="1400" u="none" strike="noStrike">
                          <a:solidFill>
                            <a:schemeClr val="accent4">
                              <a:lumMod val="75000"/>
                            </a:schemeClr>
                          </a:solidFill>
                          <a:effectLst/>
                        </a:rPr>
                        <a:t>test</a:t>
                      </a:r>
                      <a:endParaRPr lang="en-US" sz="1400">
                        <a:solidFill>
                          <a:schemeClr val="accent4">
                            <a:lumMod val="75000"/>
                          </a:schemeClr>
                        </a:solidFill>
                        <a:effectLst/>
                      </a:endParaRPr>
                    </a:p>
                  </a:txBody>
                  <a:tcPr marL="63500" marR="63500" marT="63500" marB="63500"/>
                </a:tc>
                <a:tc>
                  <a:txBody>
                    <a:bodyPr/>
                    <a:lstStyle/>
                    <a:p>
                      <a:pPr algn="ctr" rtl="0" fontAlgn="t">
                        <a:spcBef>
                          <a:spcPts val="0"/>
                        </a:spcBef>
                        <a:spcAft>
                          <a:spcPts val="0"/>
                        </a:spcAft>
                      </a:pPr>
                      <a:r>
                        <a:rPr lang="en-US" sz="1400" u="none" strike="noStrike">
                          <a:solidFill>
                            <a:schemeClr val="accent4">
                              <a:lumMod val="75000"/>
                            </a:schemeClr>
                          </a:solidFill>
                          <a:effectLst/>
                        </a:rPr>
                        <a:t>3TbKc61tF5rFMoY1Wq1g</a:t>
                      </a:r>
                      <a:endParaRPr lang="en-US" sz="1400">
                        <a:solidFill>
                          <a:schemeClr val="accent4">
                            <a:lumMod val="75000"/>
                          </a:schemeClr>
                        </a:solidFill>
                        <a:effectLst/>
                      </a:endParaRPr>
                    </a:p>
                  </a:txBody>
                  <a:tcPr marL="63500" marR="63500" marT="63500" marB="63500"/>
                </a:tc>
                <a:tc>
                  <a:txBody>
                    <a:bodyPr/>
                    <a:lstStyle/>
                    <a:p>
                      <a:pPr algn="ctr" rtl="0" fontAlgn="t">
                        <a:spcBef>
                          <a:spcPts val="0"/>
                        </a:spcBef>
                        <a:spcAft>
                          <a:spcPts val="0"/>
                        </a:spcAft>
                      </a:pPr>
                      <a:r>
                        <a:rPr lang="en-US" sz="1400" u="none" strike="noStrike">
                          <a:effectLst/>
                        </a:rPr>
                        <a:t>Successful: route added to favourites</a:t>
                      </a:r>
                      <a:endParaRPr lang="en-US" sz="1400" err="1">
                        <a:effectLst/>
                      </a:endParaRPr>
                    </a:p>
                  </a:txBody>
                  <a:tcPr marL="63500" marR="63500" marT="63500" marB="63500"/>
                </a:tc>
                <a:tc>
                  <a:txBody>
                    <a:bodyPr/>
                    <a:lstStyle/>
                    <a:p>
                      <a:pPr algn="ctr" rtl="0" fontAlgn="t">
                        <a:spcBef>
                          <a:spcPts val="0"/>
                        </a:spcBef>
                        <a:spcAft>
                          <a:spcPts val="0"/>
                        </a:spcAft>
                      </a:pPr>
                      <a:r>
                        <a:rPr lang="en-US" sz="1400" u="none" strike="noStrike">
                          <a:effectLst/>
                        </a:rPr>
                        <a:t>Successful: route added to favourites</a:t>
                      </a:r>
                      <a:endParaRPr lang="en-US" sz="1400" err="1">
                        <a:effectLst/>
                      </a:endParaRPr>
                    </a:p>
                  </a:txBody>
                  <a:tcPr marL="63500" marR="63500" marT="63500" marB="63500"/>
                </a:tc>
                <a:extLst>
                  <a:ext uri="{0D108BD9-81ED-4DB2-BD59-A6C34878D82A}">
                    <a16:rowId xmlns:a16="http://schemas.microsoft.com/office/drawing/2014/main" val="3339389781"/>
                  </a:ext>
                </a:extLst>
              </a:tr>
              <a:tr h="688283">
                <a:tc>
                  <a:txBody>
                    <a:bodyPr/>
                    <a:lstStyle/>
                    <a:p>
                      <a:pPr algn="ctr" rtl="0" fontAlgn="t">
                        <a:spcBef>
                          <a:spcPts val="0"/>
                        </a:spcBef>
                        <a:spcAft>
                          <a:spcPts val="0"/>
                        </a:spcAft>
                      </a:pPr>
                      <a:r>
                        <a:rPr lang="en-US" sz="1400" u="none" strike="noStrike">
                          <a:effectLst/>
                        </a:rPr>
                        <a:t>2a</a:t>
                      </a:r>
                      <a:endParaRPr lang="en-US" sz="1400">
                        <a:effectLst/>
                      </a:endParaRPr>
                    </a:p>
                  </a:txBody>
                  <a:tcPr marL="63500" marR="63500" marT="63500" marB="63500"/>
                </a:tc>
                <a:tc>
                  <a:txBody>
                    <a:bodyPr/>
                    <a:lstStyle/>
                    <a:p>
                      <a:pPr algn="ctr" rtl="0" fontAlgn="t">
                        <a:spcBef>
                          <a:spcPts val="0"/>
                        </a:spcBef>
                        <a:spcAft>
                          <a:spcPts val="0"/>
                        </a:spcAft>
                      </a:pPr>
                      <a:r>
                        <a:rPr lang="en-US" sz="1400" u="none" strike="noStrike">
                          <a:solidFill>
                            <a:schemeClr val="accent4">
                              <a:lumMod val="75000"/>
                            </a:schemeClr>
                          </a:solidFill>
                          <a:effectLst/>
                        </a:rPr>
                        <a:t>test</a:t>
                      </a:r>
                      <a:endParaRPr lang="en-US" sz="1400">
                        <a:solidFill>
                          <a:schemeClr val="accent4">
                            <a:lumMod val="75000"/>
                          </a:schemeClr>
                        </a:solidFill>
                        <a:effectLst/>
                      </a:endParaRPr>
                    </a:p>
                  </a:txBody>
                  <a:tcPr marL="63500" marR="63500" marT="63500" marB="63500"/>
                </a:tc>
                <a:tc>
                  <a:txBody>
                    <a:bodyPr/>
                    <a:lstStyle/>
                    <a:p>
                      <a:pPr algn="ctr" rtl="0" fontAlgn="t">
                        <a:spcBef>
                          <a:spcPts val="0"/>
                        </a:spcBef>
                        <a:spcAft>
                          <a:spcPts val="0"/>
                        </a:spcAft>
                      </a:pPr>
                      <a:r>
                        <a:rPr lang="en-US" sz="1400" u="none" strike="noStrike">
                          <a:solidFill>
                            <a:srgbClr val="FF0000"/>
                          </a:solidFill>
                          <a:effectLst/>
                        </a:rPr>
                        <a:t>123</a:t>
                      </a:r>
                      <a:endParaRPr lang="en-US" sz="1400">
                        <a:solidFill>
                          <a:srgbClr val="FF0000"/>
                        </a:solidFill>
                        <a:effectLst/>
                      </a:endParaRPr>
                    </a:p>
                  </a:txBody>
                  <a:tcPr marL="63500" marR="63500" marT="63500" marB="63500"/>
                </a:tc>
                <a:tc>
                  <a:txBody>
                    <a:bodyPr/>
                    <a:lstStyle/>
                    <a:p>
                      <a:pPr algn="ctr" rtl="0" fontAlgn="t">
                        <a:spcBef>
                          <a:spcPts val="0"/>
                        </a:spcBef>
                        <a:spcAft>
                          <a:spcPts val="0"/>
                        </a:spcAft>
                      </a:pPr>
                      <a:r>
                        <a:rPr lang="en-US" sz="1400" u="none" strike="noStrike">
                          <a:effectLst/>
                        </a:rPr>
                        <a:t>Unsuccessful: invalid user or routes</a:t>
                      </a:r>
                      <a:endParaRPr lang="en-US" sz="1400">
                        <a:effectLst/>
                      </a:endParaRPr>
                    </a:p>
                  </a:txBody>
                  <a:tcPr marL="63500" marR="63500" marT="63500" marB="63500"/>
                </a:tc>
                <a:tc>
                  <a:txBody>
                    <a:bodyPr/>
                    <a:lstStyle/>
                    <a:p>
                      <a:pPr algn="ctr" rtl="0" fontAlgn="t">
                        <a:spcBef>
                          <a:spcPts val="0"/>
                        </a:spcBef>
                        <a:spcAft>
                          <a:spcPts val="0"/>
                        </a:spcAft>
                      </a:pPr>
                      <a:r>
                        <a:rPr lang="en-US" sz="1400" u="none" strike="noStrike">
                          <a:effectLst/>
                        </a:rPr>
                        <a:t>Unsuccessful: invalid user or routes</a:t>
                      </a:r>
                      <a:endParaRPr lang="en-US" sz="1400">
                        <a:effectLst/>
                      </a:endParaRPr>
                    </a:p>
                  </a:txBody>
                  <a:tcPr marL="63500" marR="63500" marT="63500" marB="63500"/>
                </a:tc>
                <a:extLst>
                  <a:ext uri="{0D108BD9-81ED-4DB2-BD59-A6C34878D82A}">
                    <a16:rowId xmlns:a16="http://schemas.microsoft.com/office/drawing/2014/main" val="1006336461"/>
                  </a:ext>
                </a:extLst>
              </a:tr>
              <a:tr h="688283">
                <a:tc>
                  <a:txBody>
                    <a:bodyPr/>
                    <a:lstStyle/>
                    <a:p>
                      <a:pPr algn="ctr" rtl="0" fontAlgn="t">
                        <a:spcBef>
                          <a:spcPts val="0"/>
                        </a:spcBef>
                        <a:spcAft>
                          <a:spcPts val="0"/>
                        </a:spcAft>
                      </a:pPr>
                      <a:r>
                        <a:rPr lang="en-US" sz="1400" u="none" strike="noStrike">
                          <a:effectLst/>
                        </a:rPr>
                        <a:t>2b</a:t>
                      </a:r>
                      <a:endParaRPr lang="en-US" sz="1400">
                        <a:effectLst/>
                      </a:endParaRPr>
                    </a:p>
                  </a:txBody>
                  <a:tcPr marL="63500" marR="63500" marT="63500" marB="63500"/>
                </a:tc>
                <a:tc>
                  <a:txBody>
                    <a:bodyPr/>
                    <a:lstStyle/>
                    <a:p>
                      <a:pPr algn="ctr" rtl="0" fontAlgn="t">
                        <a:spcBef>
                          <a:spcPts val="0"/>
                        </a:spcBef>
                        <a:spcAft>
                          <a:spcPts val="0"/>
                        </a:spcAft>
                      </a:pPr>
                      <a:r>
                        <a:rPr lang="en-US" sz="1400" u="none" strike="noStrike">
                          <a:solidFill>
                            <a:srgbClr val="FF0000"/>
                          </a:solidFill>
                          <a:effectLst/>
                        </a:rPr>
                        <a:t>user</a:t>
                      </a:r>
                      <a:endParaRPr lang="en-US" sz="1400">
                        <a:solidFill>
                          <a:srgbClr val="FF0000"/>
                        </a:solidFill>
                        <a:effectLst/>
                      </a:endParaRPr>
                    </a:p>
                  </a:txBody>
                  <a:tcPr marL="63500" marR="63500" marT="63500" marB="63500"/>
                </a:tc>
                <a:tc>
                  <a:txBody>
                    <a:bodyPr/>
                    <a:lstStyle/>
                    <a:p>
                      <a:pPr algn="ctr" rtl="0" fontAlgn="t">
                        <a:spcBef>
                          <a:spcPts val="0"/>
                        </a:spcBef>
                        <a:spcAft>
                          <a:spcPts val="0"/>
                        </a:spcAft>
                      </a:pPr>
                      <a:r>
                        <a:rPr lang="en-US" sz="1400" u="none" strike="noStrike">
                          <a:solidFill>
                            <a:schemeClr val="accent4">
                              <a:lumMod val="75000"/>
                            </a:schemeClr>
                          </a:solidFill>
                          <a:effectLst/>
                        </a:rPr>
                        <a:t>3TbKc61tF5rFMoY1Wq1g</a:t>
                      </a:r>
                      <a:endParaRPr lang="en-US" sz="1400">
                        <a:solidFill>
                          <a:schemeClr val="accent4">
                            <a:lumMod val="75000"/>
                          </a:schemeClr>
                        </a:solidFill>
                        <a:effectLst/>
                      </a:endParaRPr>
                    </a:p>
                  </a:txBody>
                  <a:tcPr marL="63500" marR="63500" marT="63500" marB="63500"/>
                </a:tc>
                <a:tc>
                  <a:txBody>
                    <a:bodyPr/>
                    <a:lstStyle/>
                    <a:p>
                      <a:pPr algn="ctr" rtl="0" fontAlgn="t">
                        <a:spcBef>
                          <a:spcPts val="0"/>
                        </a:spcBef>
                        <a:spcAft>
                          <a:spcPts val="0"/>
                        </a:spcAft>
                      </a:pPr>
                      <a:r>
                        <a:rPr lang="en-US" sz="1400" u="none" strike="noStrike">
                          <a:effectLst/>
                        </a:rPr>
                        <a:t>Unsuccessful: invalid user or routes</a:t>
                      </a:r>
                      <a:endParaRPr lang="en-US" sz="1400">
                        <a:effectLst/>
                      </a:endParaRPr>
                    </a:p>
                  </a:txBody>
                  <a:tcPr marL="63500" marR="63500" marT="63500" marB="63500"/>
                </a:tc>
                <a:tc>
                  <a:txBody>
                    <a:bodyPr/>
                    <a:lstStyle/>
                    <a:p>
                      <a:pPr algn="ctr" rtl="0" fontAlgn="t">
                        <a:spcBef>
                          <a:spcPts val="0"/>
                        </a:spcBef>
                        <a:spcAft>
                          <a:spcPts val="0"/>
                        </a:spcAft>
                      </a:pPr>
                      <a:r>
                        <a:rPr lang="en-US" sz="1400" u="none" strike="noStrike">
                          <a:effectLst/>
                        </a:rPr>
                        <a:t>Unsuccessful: invalid user or routes</a:t>
                      </a:r>
                      <a:endParaRPr lang="en-US" sz="1400">
                        <a:effectLst/>
                      </a:endParaRPr>
                    </a:p>
                  </a:txBody>
                  <a:tcPr marL="63500" marR="63500" marT="63500" marB="63500"/>
                </a:tc>
                <a:extLst>
                  <a:ext uri="{0D108BD9-81ED-4DB2-BD59-A6C34878D82A}">
                    <a16:rowId xmlns:a16="http://schemas.microsoft.com/office/drawing/2014/main" val="1816113712"/>
                  </a:ext>
                </a:extLst>
              </a:tr>
              <a:tr h="688283">
                <a:tc>
                  <a:txBody>
                    <a:bodyPr/>
                    <a:lstStyle/>
                    <a:p>
                      <a:pPr algn="ctr" rtl="0" fontAlgn="t">
                        <a:spcBef>
                          <a:spcPts val="0"/>
                        </a:spcBef>
                        <a:spcAft>
                          <a:spcPts val="0"/>
                        </a:spcAft>
                      </a:pPr>
                      <a:r>
                        <a:rPr lang="en-US" sz="1400" u="none" strike="noStrike">
                          <a:effectLst/>
                        </a:rPr>
                        <a:t>3</a:t>
                      </a:r>
                      <a:endParaRPr lang="en-US" sz="1400">
                        <a:effectLst/>
                      </a:endParaRPr>
                    </a:p>
                  </a:txBody>
                  <a:tcPr marL="63500" marR="63500" marT="63500" marB="63500"/>
                </a:tc>
                <a:tc>
                  <a:txBody>
                    <a:bodyPr/>
                    <a:lstStyle/>
                    <a:p>
                      <a:pPr algn="ctr" rtl="0" fontAlgn="t">
                        <a:spcBef>
                          <a:spcPts val="0"/>
                        </a:spcBef>
                        <a:spcAft>
                          <a:spcPts val="0"/>
                        </a:spcAft>
                      </a:pPr>
                      <a:r>
                        <a:rPr lang="en-US" sz="1400" u="none" strike="noStrike">
                          <a:solidFill>
                            <a:schemeClr val="accent4">
                              <a:lumMod val="75000"/>
                            </a:schemeClr>
                          </a:solidFill>
                          <a:effectLst/>
                        </a:rPr>
                        <a:t>test</a:t>
                      </a:r>
                      <a:endParaRPr lang="en-US" sz="1400">
                        <a:solidFill>
                          <a:schemeClr val="accent4">
                            <a:lumMod val="75000"/>
                          </a:schemeClr>
                        </a:solidFill>
                        <a:effectLst/>
                      </a:endParaRPr>
                    </a:p>
                  </a:txBody>
                  <a:tcPr marL="63500" marR="63500" marT="63500" marB="63500"/>
                </a:tc>
                <a:tc>
                  <a:txBody>
                    <a:bodyPr/>
                    <a:lstStyle/>
                    <a:p>
                      <a:pPr algn="ctr" rtl="0" fontAlgn="t">
                        <a:spcBef>
                          <a:spcPts val="0"/>
                        </a:spcBef>
                        <a:spcAft>
                          <a:spcPts val="0"/>
                        </a:spcAft>
                      </a:pPr>
                      <a:r>
                        <a:rPr lang="en-US" sz="1400" u="none" strike="noStrike">
                          <a:solidFill>
                            <a:srgbClr val="FF0000"/>
                          </a:solidFill>
                          <a:effectLst/>
                        </a:rPr>
                        <a:t>8EOn7GNDSXORNQXBvDfQ</a:t>
                      </a:r>
                      <a:endParaRPr lang="en-US" sz="1400">
                        <a:solidFill>
                          <a:srgbClr val="FF0000"/>
                        </a:solidFill>
                        <a:effectLst/>
                      </a:endParaRPr>
                    </a:p>
                  </a:txBody>
                  <a:tcPr marL="63500" marR="63500" marT="63500" marB="63500"/>
                </a:tc>
                <a:tc>
                  <a:txBody>
                    <a:bodyPr/>
                    <a:lstStyle/>
                    <a:p>
                      <a:pPr algn="ctr" rtl="0" fontAlgn="t">
                        <a:spcBef>
                          <a:spcPts val="0"/>
                        </a:spcBef>
                        <a:spcAft>
                          <a:spcPts val="0"/>
                        </a:spcAft>
                      </a:pPr>
                      <a:r>
                        <a:rPr lang="en-US" sz="1400" u="none" strike="noStrike">
                          <a:effectLst/>
                        </a:rPr>
                        <a:t>Unsuccessful: route already saved by user</a:t>
                      </a:r>
                      <a:endParaRPr lang="en-US" sz="1400">
                        <a:effectLst/>
                      </a:endParaRPr>
                    </a:p>
                  </a:txBody>
                  <a:tcPr marL="63500" marR="63500" marT="63500" marB="63500"/>
                </a:tc>
                <a:tc>
                  <a:txBody>
                    <a:bodyPr/>
                    <a:lstStyle/>
                    <a:p>
                      <a:pPr algn="ctr" rtl="0" fontAlgn="t">
                        <a:spcBef>
                          <a:spcPts val="0"/>
                        </a:spcBef>
                        <a:spcAft>
                          <a:spcPts val="0"/>
                        </a:spcAft>
                      </a:pPr>
                      <a:r>
                        <a:rPr lang="en-US" sz="1400" u="none" strike="noStrike">
                          <a:effectLst/>
                        </a:rPr>
                        <a:t>Unsuccessful: route already saved by user</a:t>
                      </a:r>
                      <a:endParaRPr lang="en-US" sz="1400">
                        <a:effectLst/>
                      </a:endParaRPr>
                    </a:p>
                  </a:txBody>
                  <a:tcPr marL="63500" marR="63500" marT="63500" marB="63500"/>
                </a:tc>
                <a:extLst>
                  <a:ext uri="{0D108BD9-81ED-4DB2-BD59-A6C34878D82A}">
                    <a16:rowId xmlns:a16="http://schemas.microsoft.com/office/drawing/2014/main" val="2940036278"/>
                  </a:ext>
                </a:extLst>
              </a:tr>
            </a:tbl>
          </a:graphicData>
        </a:graphic>
      </p:graphicFrame>
    </p:spTree>
    <p:extLst>
      <p:ext uri="{BB962C8B-B14F-4D97-AF65-F5344CB8AC3E}">
        <p14:creationId xmlns:p14="http://schemas.microsoft.com/office/powerpoint/2010/main" val="3536784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2" name="Group 1">
            <a:extLst>
              <a:ext uri="{FF2B5EF4-FFF2-40B4-BE49-F238E27FC236}">
                <a16:creationId xmlns:a16="http://schemas.microsoft.com/office/drawing/2014/main" id="{38F75F88-7EA8-CDB5-023C-1D47EE63AE25}"/>
              </a:ext>
            </a:extLst>
          </p:cNvPr>
          <p:cNvGrpSpPr/>
          <p:nvPr/>
        </p:nvGrpSpPr>
        <p:grpSpPr>
          <a:xfrm>
            <a:off x="1309587" y="686672"/>
            <a:ext cx="6527731" cy="3928141"/>
            <a:chOff x="1343608" y="753835"/>
            <a:chExt cx="6527731" cy="3928141"/>
          </a:xfrm>
        </p:grpSpPr>
        <p:pic>
          <p:nvPicPr>
            <p:cNvPr id="4" name="Picture 4">
              <a:extLst>
                <a:ext uri="{FF2B5EF4-FFF2-40B4-BE49-F238E27FC236}">
                  <a16:creationId xmlns:a16="http://schemas.microsoft.com/office/drawing/2014/main" id="{F6E81584-6F1F-5F7A-E7AA-12D104E7C20B}"/>
                </a:ext>
              </a:extLst>
            </p:cNvPr>
            <p:cNvPicPr>
              <a:picLocks noChangeAspect="1"/>
            </p:cNvPicPr>
            <p:nvPr/>
          </p:nvPicPr>
          <p:blipFill>
            <a:blip r:embed="rId3"/>
            <a:stretch>
              <a:fillRect/>
            </a:stretch>
          </p:blipFill>
          <p:spPr>
            <a:xfrm>
              <a:off x="1343609" y="756523"/>
              <a:ext cx="3312579" cy="1278503"/>
            </a:xfrm>
            <a:prstGeom prst="rect">
              <a:avLst/>
            </a:prstGeom>
          </p:spPr>
        </p:pic>
        <p:pic>
          <p:nvPicPr>
            <p:cNvPr id="5" name="Picture 5">
              <a:extLst>
                <a:ext uri="{FF2B5EF4-FFF2-40B4-BE49-F238E27FC236}">
                  <a16:creationId xmlns:a16="http://schemas.microsoft.com/office/drawing/2014/main" id="{FAB64605-DA40-9E55-78B7-5957120C04B8}"/>
                </a:ext>
              </a:extLst>
            </p:cNvPr>
            <p:cNvPicPr>
              <a:picLocks noChangeAspect="1"/>
            </p:cNvPicPr>
            <p:nvPr/>
          </p:nvPicPr>
          <p:blipFill>
            <a:blip r:embed="rId4"/>
            <a:stretch>
              <a:fillRect/>
            </a:stretch>
          </p:blipFill>
          <p:spPr>
            <a:xfrm>
              <a:off x="4656188" y="753835"/>
              <a:ext cx="3215151" cy="1286060"/>
            </a:xfrm>
            <a:prstGeom prst="rect">
              <a:avLst/>
            </a:prstGeom>
          </p:spPr>
        </p:pic>
        <p:pic>
          <p:nvPicPr>
            <p:cNvPr id="6" name="Picture 6" descr="Graphical user interface, application, Teams&#10;&#10;Description automatically generated">
              <a:extLst>
                <a:ext uri="{FF2B5EF4-FFF2-40B4-BE49-F238E27FC236}">
                  <a16:creationId xmlns:a16="http://schemas.microsoft.com/office/drawing/2014/main" id="{4205503F-8180-FC7D-AC99-2BBFCCBEFAE5}"/>
                </a:ext>
              </a:extLst>
            </p:cNvPr>
            <p:cNvPicPr>
              <a:picLocks noChangeAspect="1"/>
            </p:cNvPicPr>
            <p:nvPr/>
          </p:nvPicPr>
          <p:blipFill>
            <a:blip r:embed="rId5"/>
            <a:stretch>
              <a:fillRect/>
            </a:stretch>
          </p:blipFill>
          <p:spPr>
            <a:xfrm>
              <a:off x="1343608" y="2035026"/>
              <a:ext cx="3312579" cy="1334774"/>
            </a:xfrm>
            <a:prstGeom prst="rect">
              <a:avLst/>
            </a:prstGeom>
          </p:spPr>
        </p:pic>
        <p:pic>
          <p:nvPicPr>
            <p:cNvPr id="7" name="Picture 7">
              <a:extLst>
                <a:ext uri="{FF2B5EF4-FFF2-40B4-BE49-F238E27FC236}">
                  <a16:creationId xmlns:a16="http://schemas.microsoft.com/office/drawing/2014/main" id="{AA660205-C25B-DAB9-C56F-69B01E9FC4C4}"/>
                </a:ext>
              </a:extLst>
            </p:cNvPr>
            <p:cNvPicPr>
              <a:picLocks noChangeAspect="1"/>
            </p:cNvPicPr>
            <p:nvPr/>
          </p:nvPicPr>
          <p:blipFill>
            <a:blip r:embed="rId6"/>
            <a:stretch>
              <a:fillRect/>
            </a:stretch>
          </p:blipFill>
          <p:spPr>
            <a:xfrm>
              <a:off x="4646856" y="2033546"/>
              <a:ext cx="3215151" cy="1336254"/>
            </a:xfrm>
            <a:prstGeom prst="rect">
              <a:avLst/>
            </a:prstGeom>
          </p:spPr>
        </p:pic>
        <p:pic>
          <p:nvPicPr>
            <p:cNvPr id="8" name="Picture 8" descr="A picture containing person, person, indoor, posing&#10;&#10;Description automatically generated">
              <a:extLst>
                <a:ext uri="{FF2B5EF4-FFF2-40B4-BE49-F238E27FC236}">
                  <a16:creationId xmlns:a16="http://schemas.microsoft.com/office/drawing/2014/main" id="{210E76AA-539B-6E14-9303-7992E1842DC1}"/>
                </a:ext>
              </a:extLst>
            </p:cNvPr>
            <p:cNvPicPr>
              <a:picLocks noChangeAspect="1"/>
            </p:cNvPicPr>
            <p:nvPr/>
          </p:nvPicPr>
          <p:blipFill>
            <a:blip r:embed="rId7"/>
            <a:stretch>
              <a:fillRect/>
            </a:stretch>
          </p:blipFill>
          <p:spPr>
            <a:xfrm>
              <a:off x="1343608" y="3364931"/>
              <a:ext cx="3312579" cy="1316660"/>
            </a:xfrm>
            <a:prstGeom prst="rect">
              <a:avLst/>
            </a:prstGeom>
          </p:spPr>
        </p:pic>
        <p:pic>
          <p:nvPicPr>
            <p:cNvPr id="9" name="Picture 9">
              <a:extLst>
                <a:ext uri="{FF2B5EF4-FFF2-40B4-BE49-F238E27FC236}">
                  <a16:creationId xmlns:a16="http://schemas.microsoft.com/office/drawing/2014/main" id="{C0683179-E011-3F38-2E62-64B6C3F94BDD}"/>
                </a:ext>
              </a:extLst>
            </p:cNvPr>
            <p:cNvPicPr>
              <a:picLocks noChangeAspect="1"/>
            </p:cNvPicPr>
            <p:nvPr/>
          </p:nvPicPr>
          <p:blipFill>
            <a:blip r:embed="rId8"/>
            <a:stretch>
              <a:fillRect/>
            </a:stretch>
          </p:blipFill>
          <p:spPr>
            <a:xfrm>
              <a:off x="4637524" y="3359017"/>
              <a:ext cx="3215151" cy="1322959"/>
            </a:xfrm>
            <a:prstGeom prst="rect">
              <a:avLst/>
            </a:prstGeom>
          </p:spPr>
        </p:pic>
      </p:grpSp>
      <p:sp>
        <p:nvSpPr>
          <p:cNvPr id="10" name="Title 1">
            <a:extLst>
              <a:ext uri="{FF2B5EF4-FFF2-40B4-BE49-F238E27FC236}">
                <a16:creationId xmlns:a16="http://schemas.microsoft.com/office/drawing/2014/main" id="{0C864DB7-D48A-0386-52D7-C4FA3A989F1F}"/>
              </a:ext>
            </a:extLst>
          </p:cNvPr>
          <p:cNvSpPr>
            <a:spLocks noGrp="1"/>
          </p:cNvSpPr>
          <p:nvPr>
            <p:ph type="title"/>
          </p:nvPr>
        </p:nvSpPr>
        <p:spPr>
          <a:xfrm>
            <a:off x="0" y="140179"/>
            <a:ext cx="9145761" cy="511205"/>
          </a:xfrm>
        </p:spPr>
        <p:txBody>
          <a:bodyPr>
            <a:noAutofit/>
          </a:bodyPr>
          <a:lstStyle/>
          <a:p>
            <a:r>
              <a:rPr lang="en-US" sz="2800"/>
              <a:t>Good software engineering practice: weekly scrum meetings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0" name="Title 1">
            <a:extLst>
              <a:ext uri="{FF2B5EF4-FFF2-40B4-BE49-F238E27FC236}">
                <a16:creationId xmlns:a16="http://schemas.microsoft.com/office/drawing/2014/main" id="{0C864DB7-D48A-0386-52D7-C4FA3A989F1F}"/>
              </a:ext>
            </a:extLst>
          </p:cNvPr>
          <p:cNvSpPr>
            <a:spLocks noGrp="1"/>
          </p:cNvSpPr>
          <p:nvPr>
            <p:ph type="title"/>
          </p:nvPr>
        </p:nvSpPr>
        <p:spPr>
          <a:xfrm>
            <a:off x="0" y="2383047"/>
            <a:ext cx="9145761" cy="511205"/>
          </a:xfrm>
        </p:spPr>
        <p:txBody>
          <a:bodyPr>
            <a:noAutofit/>
          </a:bodyPr>
          <a:lstStyle/>
          <a:p>
            <a:r>
              <a:rPr lang="en-US" sz="8000"/>
              <a:t>Thank You!</a:t>
            </a:r>
          </a:p>
        </p:txBody>
      </p:sp>
    </p:spTree>
    <p:extLst>
      <p:ext uri="{BB962C8B-B14F-4D97-AF65-F5344CB8AC3E}">
        <p14:creationId xmlns:p14="http://schemas.microsoft.com/office/powerpoint/2010/main" val="32204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73700" y="197962"/>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THE </a:t>
            </a:r>
            <a:r>
              <a:rPr lang="en" sz="3200">
                <a:solidFill>
                  <a:schemeClr val="accent2"/>
                </a:solidFill>
              </a:rPr>
              <a:t>TEAM</a:t>
            </a:r>
            <a:endParaRPr sz="3200"/>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15" name="Group 14">
            <a:extLst>
              <a:ext uri="{FF2B5EF4-FFF2-40B4-BE49-F238E27FC236}">
                <a16:creationId xmlns:a16="http://schemas.microsoft.com/office/drawing/2014/main" id="{3A5E42E4-8C30-02CF-0CB5-31FA0E03AEAB}"/>
              </a:ext>
            </a:extLst>
          </p:cNvPr>
          <p:cNvGrpSpPr/>
          <p:nvPr/>
        </p:nvGrpSpPr>
        <p:grpSpPr>
          <a:xfrm>
            <a:off x="6978562" y="1908964"/>
            <a:ext cx="1956392" cy="1325572"/>
            <a:chOff x="7187608" y="2085681"/>
            <a:chExt cx="1956392" cy="1325572"/>
          </a:xfrm>
        </p:grpSpPr>
        <p:pic>
          <p:nvPicPr>
            <p:cNvPr id="8" name="Picture Placeholder 2">
              <a:extLst>
                <a:ext uri="{FF2B5EF4-FFF2-40B4-BE49-F238E27FC236}">
                  <a16:creationId xmlns:a16="http://schemas.microsoft.com/office/drawing/2014/main" id="{5CBF7EEF-7E62-D357-B26C-120451091F4C}"/>
                </a:ext>
              </a:extLst>
            </p:cNvPr>
            <p:cNvPicPr preferRelativeResize="0">
              <a:picLocks noChangeAspect="1"/>
            </p:cNvPicPr>
            <p:nvPr/>
          </p:nvPicPr>
          <p:blipFill>
            <a:blip r:embed="rId3"/>
            <a:srcRect l="51" r="51"/>
            <a:stretch>
              <a:fillRect/>
            </a:stretch>
          </p:blipFill>
          <p:spPr>
            <a:xfrm>
              <a:off x="7665934" y="2085681"/>
              <a:ext cx="971017" cy="972000"/>
            </a:xfrm>
            <a:prstGeom prst="ellipse">
              <a:avLst/>
            </a:prstGeom>
            <a:solidFill>
              <a:srgbClr val="C0C0C0"/>
            </a:solidFill>
            <a:ln>
              <a:noFill/>
            </a:ln>
          </p:spPr>
        </p:pic>
        <p:sp>
          <p:nvSpPr>
            <p:cNvPr id="12" name="TextBox 11">
              <a:extLst>
                <a:ext uri="{FF2B5EF4-FFF2-40B4-BE49-F238E27FC236}">
                  <a16:creationId xmlns:a16="http://schemas.microsoft.com/office/drawing/2014/main" id="{98C6252B-2712-2DB7-D3EE-496F6E311A01}"/>
                </a:ext>
              </a:extLst>
            </p:cNvPr>
            <p:cNvSpPr txBox="1"/>
            <p:nvPr/>
          </p:nvSpPr>
          <p:spPr>
            <a:xfrm>
              <a:off x="7187608" y="3149643"/>
              <a:ext cx="1956392" cy="261610"/>
            </a:xfrm>
            <a:prstGeom prst="rect">
              <a:avLst/>
            </a:prstGeom>
            <a:noFill/>
          </p:spPr>
          <p:txBody>
            <a:bodyPr wrap="square" rtlCol="0">
              <a:spAutoFit/>
            </a:bodyPr>
            <a:lstStyle/>
            <a:p>
              <a:pPr algn="ctr"/>
              <a:r>
                <a:rPr lang="en-US" sz="1100" b="1">
                  <a:latin typeface="Helvetica" panose="020B0604020202020204" pitchFamily="34" charset="0"/>
                  <a:cs typeface="Helvetica" panose="020B0604020202020204" pitchFamily="34" charset="0"/>
                </a:rPr>
                <a:t>Chang Dao Zheng </a:t>
              </a:r>
            </a:p>
          </p:txBody>
        </p:sp>
      </p:grpSp>
      <p:grpSp>
        <p:nvGrpSpPr>
          <p:cNvPr id="14" name="Group 13">
            <a:extLst>
              <a:ext uri="{FF2B5EF4-FFF2-40B4-BE49-F238E27FC236}">
                <a16:creationId xmlns:a16="http://schemas.microsoft.com/office/drawing/2014/main" id="{6A14E2FB-C7A8-04D1-2412-584A9F3C7E55}"/>
              </a:ext>
            </a:extLst>
          </p:cNvPr>
          <p:cNvGrpSpPr/>
          <p:nvPr/>
        </p:nvGrpSpPr>
        <p:grpSpPr>
          <a:xfrm>
            <a:off x="5583687" y="1907360"/>
            <a:ext cx="1956392" cy="1325526"/>
            <a:chOff x="4703916" y="2085727"/>
            <a:chExt cx="1956392" cy="1325526"/>
          </a:xfrm>
        </p:grpSpPr>
        <p:pic>
          <p:nvPicPr>
            <p:cNvPr id="1028" name="Picture 4">
              <a:extLst>
                <a:ext uri="{FF2B5EF4-FFF2-40B4-BE49-F238E27FC236}">
                  <a16:creationId xmlns:a16="http://schemas.microsoft.com/office/drawing/2014/main" id="{B0FBF3AB-90CA-3FCC-95F0-9D5436BB3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6112" y="2085727"/>
              <a:ext cx="972000" cy="972000"/>
            </a:xfrm>
            <a:prstGeom prst="ellipse">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E730FEC-CC39-1C97-9CCB-031DD1DCF759}"/>
                </a:ext>
              </a:extLst>
            </p:cNvPr>
            <p:cNvSpPr txBox="1"/>
            <p:nvPr/>
          </p:nvSpPr>
          <p:spPr>
            <a:xfrm>
              <a:off x="4703916" y="3149643"/>
              <a:ext cx="1956392" cy="261610"/>
            </a:xfrm>
            <a:prstGeom prst="rect">
              <a:avLst/>
            </a:prstGeom>
            <a:noFill/>
          </p:spPr>
          <p:txBody>
            <a:bodyPr wrap="square" lIns="91440" tIns="45720" rIns="91440" bIns="45720" rtlCol="0" anchor="t">
              <a:spAutoFit/>
            </a:bodyPr>
            <a:lstStyle/>
            <a:p>
              <a:pPr algn="ctr"/>
              <a:r>
                <a:rPr lang="en-US" sz="1100" b="1">
                  <a:latin typeface="Helvetica"/>
                  <a:cs typeface="Helvetica"/>
                </a:rPr>
                <a:t>Ng Li Lin Evonne</a:t>
              </a:r>
              <a:endParaRPr lang="en-US">
                <a:latin typeface="Helvetica"/>
                <a:cs typeface="Helvetica"/>
              </a:endParaRPr>
            </a:p>
          </p:txBody>
        </p:sp>
      </p:grpSp>
      <p:grpSp>
        <p:nvGrpSpPr>
          <p:cNvPr id="17" name="Group 16">
            <a:extLst>
              <a:ext uri="{FF2B5EF4-FFF2-40B4-BE49-F238E27FC236}">
                <a16:creationId xmlns:a16="http://schemas.microsoft.com/office/drawing/2014/main" id="{CB9E6D3E-ACC3-6EBB-D26C-BD1E86BCD343}"/>
              </a:ext>
            </a:extLst>
          </p:cNvPr>
          <p:cNvGrpSpPr/>
          <p:nvPr/>
        </p:nvGrpSpPr>
        <p:grpSpPr>
          <a:xfrm>
            <a:off x="2807182" y="1907314"/>
            <a:ext cx="1956392" cy="1325572"/>
            <a:chOff x="3355110" y="2085681"/>
            <a:chExt cx="1956392" cy="1325572"/>
          </a:xfrm>
        </p:grpSpPr>
        <p:pic>
          <p:nvPicPr>
            <p:cNvPr id="9" name="Picture Placeholder 12" descr="A person wearing glasses&#10;&#10;Description automatically generated with low confidence">
              <a:extLst>
                <a:ext uri="{FF2B5EF4-FFF2-40B4-BE49-F238E27FC236}">
                  <a16:creationId xmlns:a16="http://schemas.microsoft.com/office/drawing/2014/main" id="{7DBAD31C-F65C-AACF-5528-FDF9A5C12B54}"/>
                </a:ext>
              </a:extLst>
            </p:cNvPr>
            <p:cNvPicPr preferRelativeResize="0">
              <a:picLocks noChangeAspect="1"/>
            </p:cNvPicPr>
            <p:nvPr/>
          </p:nvPicPr>
          <p:blipFill>
            <a:blip r:embed="rId5"/>
            <a:srcRect/>
            <a:stretch>
              <a:fillRect/>
            </a:stretch>
          </p:blipFill>
          <p:spPr>
            <a:xfrm>
              <a:off x="3847283" y="2085681"/>
              <a:ext cx="972046" cy="972046"/>
            </a:xfrm>
            <a:prstGeom prst="ellipse">
              <a:avLst/>
            </a:prstGeom>
            <a:solidFill>
              <a:srgbClr val="C0C0C0"/>
            </a:solidFill>
            <a:ln>
              <a:noFill/>
            </a:ln>
          </p:spPr>
        </p:pic>
        <p:sp>
          <p:nvSpPr>
            <p:cNvPr id="16" name="TextBox 15">
              <a:extLst>
                <a:ext uri="{FF2B5EF4-FFF2-40B4-BE49-F238E27FC236}">
                  <a16:creationId xmlns:a16="http://schemas.microsoft.com/office/drawing/2014/main" id="{0F7F1062-29B2-9FDA-61A7-3D35FDF795F4}"/>
                </a:ext>
              </a:extLst>
            </p:cNvPr>
            <p:cNvSpPr txBox="1"/>
            <p:nvPr/>
          </p:nvSpPr>
          <p:spPr>
            <a:xfrm>
              <a:off x="3355110" y="3149643"/>
              <a:ext cx="1956392" cy="261610"/>
            </a:xfrm>
            <a:prstGeom prst="rect">
              <a:avLst/>
            </a:prstGeom>
            <a:noFill/>
          </p:spPr>
          <p:txBody>
            <a:bodyPr wrap="square" rtlCol="0">
              <a:spAutoFit/>
            </a:bodyPr>
            <a:lstStyle/>
            <a:p>
              <a:pPr algn="ctr"/>
              <a:r>
                <a:rPr lang="en-US" sz="1100" b="1">
                  <a:latin typeface="Helvetica" panose="020B0604020202020204" pitchFamily="34" charset="0"/>
                  <a:cs typeface="Helvetica" panose="020B0604020202020204" pitchFamily="34" charset="0"/>
                </a:rPr>
                <a:t>Chay Hui Xiang</a:t>
              </a:r>
            </a:p>
          </p:txBody>
        </p:sp>
      </p:grpSp>
      <p:grpSp>
        <p:nvGrpSpPr>
          <p:cNvPr id="19" name="Group 18">
            <a:extLst>
              <a:ext uri="{FF2B5EF4-FFF2-40B4-BE49-F238E27FC236}">
                <a16:creationId xmlns:a16="http://schemas.microsoft.com/office/drawing/2014/main" id="{1F261DFF-080B-65AC-CE21-35633405C495}"/>
              </a:ext>
            </a:extLst>
          </p:cNvPr>
          <p:cNvGrpSpPr/>
          <p:nvPr/>
        </p:nvGrpSpPr>
        <p:grpSpPr>
          <a:xfrm>
            <a:off x="1412308" y="1877266"/>
            <a:ext cx="1956392" cy="1325526"/>
            <a:chOff x="170957" y="2085727"/>
            <a:chExt cx="1956392" cy="1325526"/>
          </a:xfrm>
        </p:grpSpPr>
        <p:pic>
          <p:nvPicPr>
            <p:cNvPr id="11" name="Picture 10" descr="A person smiling for the camera&#10;&#10;Description automatically generated with low confidence">
              <a:extLst>
                <a:ext uri="{FF2B5EF4-FFF2-40B4-BE49-F238E27FC236}">
                  <a16:creationId xmlns:a16="http://schemas.microsoft.com/office/drawing/2014/main" id="{A209E946-55E3-01C3-70F7-5568B7B912FB}"/>
                </a:ext>
              </a:extLst>
            </p:cNvPr>
            <p:cNvPicPr>
              <a:picLocks noChangeAspect="1"/>
            </p:cNvPicPr>
            <p:nvPr/>
          </p:nvPicPr>
          <p:blipFill rotWithShape="1">
            <a:blip r:embed="rId6"/>
            <a:srcRect l="10200" t="-268" r="4198" b="268"/>
            <a:stretch/>
          </p:blipFill>
          <p:spPr>
            <a:xfrm>
              <a:off x="662689" y="2085727"/>
              <a:ext cx="972928" cy="972000"/>
            </a:xfrm>
            <a:prstGeom prst="ellipse">
              <a:avLst/>
            </a:prstGeom>
          </p:spPr>
        </p:pic>
        <p:sp>
          <p:nvSpPr>
            <p:cNvPr id="18" name="TextBox 17">
              <a:extLst>
                <a:ext uri="{FF2B5EF4-FFF2-40B4-BE49-F238E27FC236}">
                  <a16:creationId xmlns:a16="http://schemas.microsoft.com/office/drawing/2014/main" id="{981E30CA-2965-D483-595F-AF9123BCE4F9}"/>
                </a:ext>
              </a:extLst>
            </p:cNvPr>
            <p:cNvSpPr txBox="1"/>
            <p:nvPr/>
          </p:nvSpPr>
          <p:spPr>
            <a:xfrm>
              <a:off x="170957" y="3149643"/>
              <a:ext cx="1956392" cy="261610"/>
            </a:xfrm>
            <a:prstGeom prst="rect">
              <a:avLst/>
            </a:prstGeom>
            <a:noFill/>
          </p:spPr>
          <p:txBody>
            <a:bodyPr wrap="square" rtlCol="0">
              <a:spAutoFit/>
            </a:bodyPr>
            <a:lstStyle/>
            <a:p>
              <a:pPr algn="ctr"/>
              <a:r>
                <a:rPr lang="en-US" sz="1100" b="1">
                  <a:latin typeface="Helvetica" panose="020B0604020202020204" pitchFamily="34" charset="0"/>
                  <a:cs typeface="Helvetica" panose="020B0604020202020204" pitchFamily="34" charset="0"/>
                </a:rPr>
                <a:t>Ivan Loke </a:t>
              </a:r>
              <a:r>
                <a:rPr lang="en-US" sz="1100" b="1" err="1">
                  <a:latin typeface="Helvetica" panose="020B0604020202020204" pitchFamily="34" charset="0"/>
                  <a:cs typeface="Helvetica" panose="020B0604020202020204" pitchFamily="34" charset="0"/>
                </a:rPr>
                <a:t>Zhi</a:t>
              </a:r>
              <a:r>
                <a:rPr lang="en-US" sz="1100" b="1">
                  <a:latin typeface="Helvetica" panose="020B0604020202020204" pitchFamily="34" charset="0"/>
                  <a:cs typeface="Helvetica" panose="020B0604020202020204" pitchFamily="34" charset="0"/>
                </a:rPr>
                <a:t> Hao</a:t>
              </a:r>
            </a:p>
          </p:txBody>
        </p:sp>
      </p:grpSp>
      <p:grpSp>
        <p:nvGrpSpPr>
          <p:cNvPr id="6" name="Group 5">
            <a:extLst>
              <a:ext uri="{FF2B5EF4-FFF2-40B4-BE49-F238E27FC236}">
                <a16:creationId xmlns:a16="http://schemas.microsoft.com/office/drawing/2014/main" id="{D47F5506-0A77-6BEB-E415-23F1F1CB4938}"/>
              </a:ext>
            </a:extLst>
          </p:cNvPr>
          <p:cNvGrpSpPr/>
          <p:nvPr/>
        </p:nvGrpSpPr>
        <p:grpSpPr>
          <a:xfrm>
            <a:off x="345820" y="1904154"/>
            <a:ext cx="1264840" cy="1298638"/>
            <a:chOff x="212405" y="2082521"/>
            <a:chExt cx="1264840" cy="1298638"/>
          </a:xfrm>
        </p:grpSpPr>
        <p:sp>
          <p:nvSpPr>
            <p:cNvPr id="21" name="TextBox 20">
              <a:extLst>
                <a:ext uri="{FF2B5EF4-FFF2-40B4-BE49-F238E27FC236}">
                  <a16:creationId xmlns:a16="http://schemas.microsoft.com/office/drawing/2014/main" id="{B5481AE3-C868-F3F2-FA41-43B4B1E43027}"/>
                </a:ext>
              </a:extLst>
            </p:cNvPr>
            <p:cNvSpPr txBox="1"/>
            <p:nvPr/>
          </p:nvSpPr>
          <p:spPr>
            <a:xfrm>
              <a:off x="212405" y="3119549"/>
              <a:ext cx="1264840" cy="261610"/>
            </a:xfrm>
            <a:prstGeom prst="rect">
              <a:avLst/>
            </a:prstGeom>
            <a:noFill/>
          </p:spPr>
          <p:txBody>
            <a:bodyPr wrap="square" rtlCol="0">
              <a:spAutoFit/>
            </a:bodyPr>
            <a:lstStyle/>
            <a:p>
              <a:pPr algn="ctr"/>
              <a:r>
                <a:rPr lang="en-US" sz="1100" b="1">
                  <a:latin typeface="Helvetica" panose="020B0604020202020204" pitchFamily="34" charset="0"/>
                  <a:cs typeface="Helvetica" panose="020B0604020202020204" pitchFamily="34" charset="0"/>
                </a:rPr>
                <a:t>Ang Kai Jun</a:t>
              </a:r>
            </a:p>
          </p:txBody>
        </p:sp>
        <p:pic>
          <p:nvPicPr>
            <p:cNvPr id="3" name="Picture 2" descr="A person in a white shirt&#10;&#10;Description automatically generated with medium confidence">
              <a:extLst>
                <a:ext uri="{FF2B5EF4-FFF2-40B4-BE49-F238E27FC236}">
                  <a16:creationId xmlns:a16="http://schemas.microsoft.com/office/drawing/2014/main" id="{4CFD4FC0-EB5B-4BD2-8A16-F2A3363FCEAC}"/>
                </a:ext>
              </a:extLst>
            </p:cNvPr>
            <p:cNvPicPr>
              <a:picLocks noChangeAspect="1"/>
            </p:cNvPicPr>
            <p:nvPr/>
          </p:nvPicPr>
          <p:blipFill rotWithShape="1">
            <a:blip r:embed="rId7"/>
            <a:srcRect l="16899" t="12464" r="10890" b="33378"/>
            <a:stretch/>
          </p:blipFill>
          <p:spPr>
            <a:xfrm>
              <a:off x="358825" y="2082521"/>
              <a:ext cx="972000" cy="972000"/>
            </a:xfrm>
            <a:prstGeom prst="ellipse">
              <a:avLst/>
            </a:prstGeom>
          </p:spPr>
        </p:pic>
      </p:grpSp>
      <p:grpSp>
        <p:nvGrpSpPr>
          <p:cNvPr id="22" name="Group 21">
            <a:extLst>
              <a:ext uri="{FF2B5EF4-FFF2-40B4-BE49-F238E27FC236}">
                <a16:creationId xmlns:a16="http://schemas.microsoft.com/office/drawing/2014/main" id="{411FEEF1-D3BE-01E7-E4B6-8033923CB7F6}"/>
              </a:ext>
            </a:extLst>
          </p:cNvPr>
          <p:cNvGrpSpPr/>
          <p:nvPr/>
        </p:nvGrpSpPr>
        <p:grpSpPr>
          <a:xfrm>
            <a:off x="4457592" y="1904154"/>
            <a:ext cx="1432078" cy="1328732"/>
            <a:chOff x="4756171" y="2082521"/>
            <a:chExt cx="1432078" cy="1328732"/>
          </a:xfrm>
        </p:grpSpPr>
        <p:sp>
          <p:nvSpPr>
            <p:cNvPr id="20" name="TextBox 19">
              <a:extLst>
                <a:ext uri="{FF2B5EF4-FFF2-40B4-BE49-F238E27FC236}">
                  <a16:creationId xmlns:a16="http://schemas.microsoft.com/office/drawing/2014/main" id="{D927FC86-C228-BF6C-76BD-578FD182C067}"/>
                </a:ext>
              </a:extLst>
            </p:cNvPr>
            <p:cNvSpPr txBox="1"/>
            <p:nvPr/>
          </p:nvSpPr>
          <p:spPr>
            <a:xfrm>
              <a:off x="4756171" y="3149643"/>
              <a:ext cx="1432078" cy="261610"/>
            </a:xfrm>
            <a:prstGeom prst="rect">
              <a:avLst/>
            </a:prstGeom>
            <a:noFill/>
          </p:spPr>
          <p:txBody>
            <a:bodyPr wrap="square" rtlCol="0">
              <a:spAutoFit/>
            </a:bodyPr>
            <a:lstStyle/>
            <a:p>
              <a:pPr algn="ctr"/>
              <a:r>
                <a:rPr lang="en-US" sz="1100" b="1">
                  <a:latin typeface="Helvetica" panose="020B0604020202020204" pitchFamily="34" charset="0"/>
                  <a:cs typeface="Helvetica" panose="020B0604020202020204" pitchFamily="34" charset="0"/>
                </a:rPr>
                <a:t>Liu </a:t>
              </a:r>
              <a:r>
                <a:rPr lang="en-US" sz="1100" b="1" err="1">
                  <a:latin typeface="Helvetica" panose="020B0604020202020204" pitchFamily="34" charset="0"/>
                  <a:cs typeface="Helvetica" panose="020B0604020202020204" pitchFamily="34" charset="0"/>
                </a:rPr>
                <a:t>Liwen</a:t>
              </a:r>
              <a:endParaRPr lang="en-US" sz="1100" b="1">
                <a:latin typeface="Helvetica" panose="020B0604020202020204" pitchFamily="34" charset="0"/>
                <a:cs typeface="Helvetica" panose="020B0604020202020204" pitchFamily="34" charset="0"/>
              </a:endParaRPr>
            </a:p>
          </p:txBody>
        </p:sp>
        <p:pic>
          <p:nvPicPr>
            <p:cNvPr id="10" name="Picture 9" descr="A picture containing person, wall, indoor, posing&#10;&#10;Description automatically generated">
              <a:extLst>
                <a:ext uri="{FF2B5EF4-FFF2-40B4-BE49-F238E27FC236}">
                  <a16:creationId xmlns:a16="http://schemas.microsoft.com/office/drawing/2014/main" id="{82DFAB00-88A2-9734-968B-11BCF3D04116}"/>
                </a:ext>
              </a:extLst>
            </p:cNvPr>
            <p:cNvPicPr>
              <a:picLocks noChangeAspect="1"/>
            </p:cNvPicPr>
            <p:nvPr/>
          </p:nvPicPr>
          <p:blipFill rotWithShape="1">
            <a:blip r:embed="rId8"/>
            <a:srcRect l="22762" t="14922" r="18502" b="11969"/>
            <a:stretch/>
          </p:blipFill>
          <p:spPr>
            <a:xfrm>
              <a:off x="5008273" y="2082521"/>
              <a:ext cx="927873" cy="972000"/>
            </a:xfrm>
            <a:prstGeom prst="ellipse">
              <a:avLst/>
            </a:prstGeom>
          </p:spPr>
        </p:pic>
      </p:grpSp>
    </p:spTree>
    <p:extLst>
      <p:ext uri="{BB962C8B-B14F-4D97-AF65-F5344CB8AC3E}">
        <p14:creationId xmlns:p14="http://schemas.microsoft.com/office/powerpoint/2010/main" val="3348521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D937460-82F7-F791-3A0B-23FA430D83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8" name="Graphic 7">
            <a:extLst>
              <a:ext uri="{FF2B5EF4-FFF2-40B4-BE49-F238E27FC236}">
                <a16:creationId xmlns:a16="http://schemas.microsoft.com/office/drawing/2014/main" id="{178BEE47-39BE-A138-2886-5C23D3381B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805" y="1285875"/>
            <a:ext cx="2805785" cy="2571750"/>
          </a:xfrm>
          <a:prstGeom prst="rect">
            <a:avLst/>
          </a:prstGeom>
        </p:spPr>
      </p:pic>
      <p:sp>
        <p:nvSpPr>
          <p:cNvPr id="9" name="Google Shape;531;p21">
            <a:extLst>
              <a:ext uri="{FF2B5EF4-FFF2-40B4-BE49-F238E27FC236}">
                <a16:creationId xmlns:a16="http://schemas.microsoft.com/office/drawing/2014/main" id="{366E9ABB-9D05-7518-31EE-A21743278D17}"/>
              </a:ext>
            </a:extLst>
          </p:cNvPr>
          <p:cNvSpPr txBox="1">
            <a:spLocks noGrp="1"/>
          </p:cNvSpPr>
          <p:nvPr>
            <p:ph type="title"/>
          </p:nvPr>
        </p:nvSpPr>
        <p:spPr>
          <a:xfrm>
            <a:off x="2147400" y="221385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err="1"/>
              <a:t>TwoTyred</a:t>
            </a:r>
            <a:r>
              <a:rPr lang="en" sz="3200"/>
              <a:t> </a:t>
            </a:r>
            <a:r>
              <a:rPr lang="en-US" sz="3200">
                <a:solidFill>
                  <a:schemeClr val="accent2"/>
                </a:solidFill>
              </a:rPr>
              <a:t>Application</a:t>
            </a:r>
          </a:p>
        </p:txBody>
      </p:sp>
    </p:spTree>
    <p:extLst>
      <p:ext uri="{BB962C8B-B14F-4D97-AF65-F5344CB8AC3E}">
        <p14:creationId xmlns:p14="http://schemas.microsoft.com/office/powerpoint/2010/main" val="273128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81F545C-A462-E803-2D34-72F320CC14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7" name="Google Shape;531;p21">
            <a:extLst>
              <a:ext uri="{FF2B5EF4-FFF2-40B4-BE49-F238E27FC236}">
                <a16:creationId xmlns:a16="http://schemas.microsoft.com/office/drawing/2014/main" id="{5FC2C162-ECFC-6DA0-747F-165AE7C35359}"/>
              </a:ext>
            </a:extLst>
          </p:cNvPr>
          <p:cNvSpPr txBox="1">
            <a:spLocks noGrp="1"/>
          </p:cNvSpPr>
          <p:nvPr>
            <p:ph type="title"/>
          </p:nvPr>
        </p:nvSpPr>
        <p:spPr>
          <a:xfrm>
            <a:off x="1073700" y="197962"/>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TECH </a:t>
            </a:r>
            <a:r>
              <a:rPr lang="en" sz="3200">
                <a:solidFill>
                  <a:schemeClr val="accent2"/>
                </a:solidFill>
              </a:rPr>
              <a:t>STACK</a:t>
            </a:r>
            <a:endParaRPr sz="3200"/>
          </a:p>
        </p:txBody>
      </p:sp>
      <p:sp>
        <p:nvSpPr>
          <p:cNvPr id="8" name="Rounded Rectangle 7">
            <a:extLst>
              <a:ext uri="{FF2B5EF4-FFF2-40B4-BE49-F238E27FC236}">
                <a16:creationId xmlns:a16="http://schemas.microsoft.com/office/drawing/2014/main" id="{BA9EAA34-836E-88E6-12E8-25C4C5FB3609}"/>
              </a:ext>
            </a:extLst>
          </p:cNvPr>
          <p:cNvSpPr/>
          <p:nvPr/>
        </p:nvSpPr>
        <p:spPr>
          <a:xfrm>
            <a:off x="928732" y="917261"/>
            <a:ext cx="7286529" cy="955858"/>
          </a:xfrm>
          <a:prstGeom prst="roundRect">
            <a:avLst/>
          </a:prstGeom>
          <a:solidFill>
            <a:srgbClr val="89F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5C91ABB-CDE1-A573-76FA-BE76F4830735}"/>
              </a:ext>
            </a:extLst>
          </p:cNvPr>
          <p:cNvSpPr/>
          <p:nvPr/>
        </p:nvSpPr>
        <p:spPr>
          <a:xfrm>
            <a:off x="928735" y="2093821"/>
            <a:ext cx="7286529" cy="955858"/>
          </a:xfrm>
          <a:prstGeom prst="roundRect">
            <a:avLst/>
          </a:prstGeom>
          <a:solidFill>
            <a:srgbClr val="7C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0D173A39-1BFB-DB7D-A46B-C7E3BAEFF550}"/>
              </a:ext>
            </a:extLst>
          </p:cNvPr>
          <p:cNvSpPr/>
          <p:nvPr/>
        </p:nvSpPr>
        <p:spPr>
          <a:xfrm>
            <a:off x="928732" y="3270381"/>
            <a:ext cx="7286529" cy="955858"/>
          </a:xfrm>
          <a:prstGeom prst="roundRect">
            <a:avLst/>
          </a:prstGeom>
          <a:solidFill>
            <a:srgbClr val="62C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irebase Authentication and Cloud Firestore in Android - MOLO17">
            <a:extLst>
              <a:ext uri="{FF2B5EF4-FFF2-40B4-BE49-F238E27FC236}">
                <a16:creationId xmlns:a16="http://schemas.microsoft.com/office/drawing/2014/main" id="{0D1D90E7-45EE-FEB6-C895-0053CE04E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677" y="2191182"/>
            <a:ext cx="1661592" cy="7546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loud Firestore - Querying and Pricing | by Binod Kafle | wesionaryTEAM">
            <a:extLst>
              <a:ext uri="{FF2B5EF4-FFF2-40B4-BE49-F238E27FC236}">
                <a16:creationId xmlns:a16="http://schemas.microsoft.com/office/drawing/2014/main" id="{33288062-9A7D-21B2-47B8-481CD2119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066" y="3390760"/>
            <a:ext cx="2321859" cy="715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Setup An Express Server. In my quest to become a well rounded… | by  Rafael Cruz | Medium">
            <a:extLst>
              <a:ext uri="{FF2B5EF4-FFF2-40B4-BE49-F238E27FC236}">
                <a16:creationId xmlns:a16="http://schemas.microsoft.com/office/drawing/2014/main" id="{72EF8B8D-3011-7FDC-68DC-8524D2823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025" y="2215422"/>
            <a:ext cx="1282330" cy="7061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con&#10;&#10;Description automatically generated">
            <a:extLst>
              <a:ext uri="{FF2B5EF4-FFF2-40B4-BE49-F238E27FC236}">
                <a16:creationId xmlns:a16="http://schemas.microsoft.com/office/drawing/2014/main" id="{5107F126-548F-2B90-CFD6-4BB9F7D51A92}"/>
              </a:ext>
            </a:extLst>
          </p:cNvPr>
          <p:cNvPicPr>
            <a:picLocks noChangeAspect="1"/>
          </p:cNvPicPr>
          <p:nvPr/>
        </p:nvPicPr>
        <p:blipFill>
          <a:blip r:embed="rId5"/>
          <a:stretch>
            <a:fillRect/>
          </a:stretch>
        </p:blipFill>
        <p:spPr>
          <a:xfrm>
            <a:off x="2854935" y="1028477"/>
            <a:ext cx="1112261" cy="733425"/>
          </a:xfrm>
          <a:prstGeom prst="rect">
            <a:avLst/>
          </a:prstGeom>
        </p:spPr>
      </p:pic>
      <p:pic>
        <p:nvPicPr>
          <p:cNvPr id="3" name="Picture 3" descr="A picture containing logo&#10;&#10;Description automatically generated">
            <a:extLst>
              <a:ext uri="{FF2B5EF4-FFF2-40B4-BE49-F238E27FC236}">
                <a16:creationId xmlns:a16="http://schemas.microsoft.com/office/drawing/2014/main" id="{ED3B839E-2429-503D-0015-D09090DB2D7D}"/>
              </a:ext>
            </a:extLst>
          </p:cNvPr>
          <p:cNvPicPr>
            <a:picLocks noChangeAspect="1"/>
          </p:cNvPicPr>
          <p:nvPr/>
        </p:nvPicPr>
        <p:blipFill>
          <a:blip r:embed="rId6"/>
          <a:stretch>
            <a:fillRect/>
          </a:stretch>
        </p:blipFill>
        <p:spPr>
          <a:xfrm>
            <a:off x="4875190" y="1017870"/>
            <a:ext cx="1509280" cy="754640"/>
          </a:xfrm>
          <a:prstGeom prst="rect">
            <a:avLst/>
          </a:prstGeom>
        </p:spPr>
      </p:pic>
      <p:pic>
        <p:nvPicPr>
          <p:cNvPr id="2056" name="Picture 8" descr="Python + Flask - Part 1 - Web API - DEV Community 👩‍💻👨‍💻">
            <a:extLst>
              <a:ext uri="{FF2B5EF4-FFF2-40B4-BE49-F238E27FC236}">
                <a16:creationId xmlns:a16="http://schemas.microsoft.com/office/drawing/2014/main" id="{534D9421-492E-52BE-E232-86D423140A1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495"/>
          <a:stretch/>
        </p:blipFill>
        <p:spPr bwMode="auto">
          <a:xfrm>
            <a:off x="2508094" y="2221380"/>
            <a:ext cx="1282330" cy="70345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31;p21">
            <a:extLst>
              <a:ext uri="{FF2B5EF4-FFF2-40B4-BE49-F238E27FC236}">
                <a16:creationId xmlns:a16="http://schemas.microsoft.com/office/drawing/2014/main" id="{2C0FF5CC-0CBE-9780-0173-98E359EBC361}"/>
              </a:ext>
            </a:extLst>
          </p:cNvPr>
          <p:cNvSpPr txBox="1">
            <a:spLocks/>
          </p:cNvSpPr>
          <p:nvPr/>
        </p:nvSpPr>
        <p:spPr>
          <a:xfrm>
            <a:off x="957106" y="1242476"/>
            <a:ext cx="1310622" cy="4580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
                <a:solidFill>
                  <a:schemeClr val="accent2"/>
                </a:solidFill>
              </a:rPr>
              <a:t>FRONTEND</a:t>
            </a:r>
            <a:endParaRPr lang="en-SG"/>
          </a:p>
        </p:txBody>
      </p:sp>
      <p:sp>
        <p:nvSpPr>
          <p:cNvPr id="10" name="Google Shape;531;p21">
            <a:extLst>
              <a:ext uri="{FF2B5EF4-FFF2-40B4-BE49-F238E27FC236}">
                <a16:creationId xmlns:a16="http://schemas.microsoft.com/office/drawing/2014/main" id="{EF187EA9-F3CD-C9ED-A0DA-B7846CBC48A8}"/>
              </a:ext>
            </a:extLst>
          </p:cNvPr>
          <p:cNvSpPr txBox="1">
            <a:spLocks/>
          </p:cNvSpPr>
          <p:nvPr/>
        </p:nvSpPr>
        <p:spPr>
          <a:xfrm>
            <a:off x="1027176" y="2311024"/>
            <a:ext cx="1170482" cy="5149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
                <a:solidFill>
                  <a:schemeClr val="accent2"/>
                </a:solidFill>
              </a:rPr>
              <a:t>BACKEND</a:t>
            </a:r>
            <a:endParaRPr lang="en-SG"/>
          </a:p>
        </p:txBody>
      </p:sp>
      <p:sp>
        <p:nvSpPr>
          <p:cNvPr id="13" name="Google Shape;531;p21">
            <a:extLst>
              <a:ext uri="{FF2B5EF4-FFF2-40B4-BE49-F238E27FC236}">
                <a16:creationId xmlns:a16="http://schemas.microsoft.com/office/drawing/2014/main" id="{B64AE677-57D0-6D5C-039E-BF8B78F315D9}"/>
              </a:ext>
            </a:extLst>
          </p:cNvPr>
          <p:cNvSpPr txBox="1">
            <a:spLocks/>
          </p:cNvSpPr>
          <p:nvPr/>
        </p:nvSpPr>
        <p:spPr>
          <a:xfrm>
            <a:off x="1027176" y="3490831"/>
            <a:ext cx="1303648" cy="5149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
                <a:solidFill>
                  <a:schemeClr val="accent2"/>
                </a:solidFill>
              </a:rPr>
              <a:t>DATABASE</a:t>
            </a:r>
            <a:endParaRPr lang="en-SG"/>
          </a:p>
        </p:txBody>
      </p:sp>
    </p:spTree>
    <p:extLst>
      <p:ext uri="{BB962C8B-B14F-4D97-AF65-F5344CB8AC3E}">
        <p14:creationId xmlns:p14="http://schemas.microsoft.com/office/powerpoint/2010/main" val="649057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D937460-82F7-F791-3A0B-23FA430D83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Google Shape;531;p21">
            <a:extLst>
              <a:ext uri="{FF2B5EF4-FFF2-40B4-BE49-F238E27FC236}">
                <a16:creationId xmlns:a16="http://schemas.microsoft.com/office/drawing/2014/main" id="{7AC211C7-000E-BB1F-54BB-66CD1739269C}"/>
              </a:ext>
            </a:extLst>
          </p:cNvPr>
          <p:cNvSpPr txBox="1">
            <a:spLocks/>
          </p:cNvSpPr>
          <p:nvPr/>
        </p:nvSpPr>
        <p:spPr>
          <a:xfrm>
            <a:off x="-9427" y="-9427"/>
            <a:ext cx="4835455" cy="6026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pPr algn="l"/>
            <a:r>
              <a:rPr lang="en" sz="2800" u="sng"/>
              <a:t>Datasets used</a:t>
            </a:r>
            <a:endParaRPr lang="en-US"/>
          </a:p>
        </p:txBody>
      </p:sp>
      <p:pic>
        <p:nvPicPr>
          <p:cNvPr id="7" name="Picture 9" descr="A picture containing text, clipart&#10;&#10;Description automatically generated">
            <a:extLst>
              <a:ext uri="{FF2B5EF4-FFF2-40B4-BE49-F238E27FC236}">
                <a16:creationId xmlns:a16="http://schemas.microsoft.com/office/drawing/2014/main" id="{ABE1B0B2-55F0-5617-2073-338D7FBEDC23}"/>
              </a:ext>
            </a:extLst>
          </p:cNvPr>
          <p:cNvPicPr>
            <a:picLocks noChangeAspect="1"/>
          </p:cNvPicPr>
          <p:nvPr/>
        </p:nvPicPr>
        <p:blipFill>
          <a:blip r:embed="rId2"/>
          <a:stretch>
            <a:fillRect/>
          </a:stretch>
        </p:blipFill>
        <p:spPr>
          <a:xfrm>
            <a:off x="759692" y="829782"/>
            <a:ext cx="3225143" cy="3192794"/>
          </a:xfrm>
          <a:prstGeom prst="rect">
            <a:avLst/>
          </a:prstGeom>
        </p:spPr>
      </p:pic>
      <p:pic>
        <p:nvPicPr>
          <p:cNvPr id="10" name="Picture 10" descr="Logo&#10;&#10;Description automatically generated">
            <a:extLst>
              <a:ext uri="{FF2B5EF4-FFF2-40B4-BE49-F238E27FC236}">
                <a16:creationId xmlns:a16="http://schemas.microsoft.com/office/drawing/2014/main" id="{607ACA48-2873-8F82-7CAF-AC857152FCB4}"/>
              </a:ext>
            </a:extLst>
          </p:cNvPr>
          <p:cNvPicPr>
            <a:picLocks noChangeAspect="1"/>
          </p:cNvPicPr>
          <p:nvPr/>
        </p:nvPicPr>
        <p:blipFill>
          <a:blip r:embed="rId3"/>
          <a:stretch>
            <a:fillRect/>
          </a:stretch>
        </p:blipFill>
        <p:spPr>
          <a:xfrm>
            <a:off x="4314798" y="-7052"/>
            <a:ext cx="4058727" cy="2125915"/>
          </a:xfrm>
          <a:prstGeom prst="rect">
            <a:avLst/>
          </a:prstGeom>
        </p:spPr>
      </p:pic>
      <p:pic>
        <p:nvPicPr>
          <p:cNvPr id="11" name="Picture 11" descr="Diagram&#10;&#10;Description automatically generated">
            <a:extLst>
              <a:ext uri="{FF2B5EF4-FFF2-40B4-BE49-F238E27FC236}">
                <a16:creationId xmlns:a16="http://schemas.microsoft.com/office/drawing/2014/main" id="{8E707494-E684-07B9-F67D-9460A52B7E04}"/>
              </a:ext>
            </a:extLst>
          </p:cNvPr>
          <p:cNvPicPr>
            <a:picLocks noChangeAspect="1"/>
          </p:cNvPicPr>
          <p:nvPr/>
        </p:nvPicPr>
        <p:blipFill>
          <a:blip r:embed="rId4"/>
          <a:stretch>
            <a:fillRect/>
          </a:stretch>
        </p:blipFill>
        <p:spPr>
          <a:xfrm>
            <a:off x="4979599" y="1944178"/>
            <a:ext cx="2743200" cy="2743200"/>
          </a:xfrm>
          <a:prstGeom prst="rect">
            <a:avLst/>
          </a:prstGeom>
        </p:spPr>
      </p:pic>
    </p:spTree>
    <p:extLst>
      <p:ext uri="{BB962C8B-B14F-4D97-AF65-F5344CB8AC3E}">
        <p14:creationId xmlns:p14="http://schemas.microsoft.com/office/powerpoint/2010/main" val="1825904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descr="Diagram&#10;&#10;Description automatically generated">
            <a:extLst>
              <a:ext uri="{FF2B5EF4-FFF2-40B4-BE49-F238E27FC236}">
                <a16:creationId xmlns:a16="http://schemas.microsoft.com/office/drawing/2014/main" id="{6FC298F9-1F9B-BE31-CDC4-8487CB1B26B1}"/>
              </a:ext>
            </a:extLst>
          </p:cNvPr>
          <p:cNvPicPr>
            <a:picLocks noChangeAspect="1"/>
          </p:cNvPicPr>
          <p:nvPr/>
        </p:nvPicPr>
        <p:blipFill>
          <a:blip r:embed="rId3"/>
          <a:stretch>
            <a:fillRect/>
          </a:stretch>
        </p:blipFill>
        <p:spPr>
          <a:xfrm>
            <a:off x="102828" y="1461181"/>
            <a:ext cx="4733367" cy="2134398"/>
          </a:xfrm>
          <a:prstGeom prst="rect">
            <a:avLst/>
          </a:prstGeom>
          <a:ln>
            <a:solidFill>
              <a:schemeClr val="tx1"/>
            </a:solidFill>
          </a:ln>
        </p:spPr>
      </p:pic>
      <p:sp>
        <p:nvSpPr>
          <p:cNvPr id="6" name="Google Shape;531;p21">
            <a:extLst>
              <a:ext uri="{FF2B5EF4-FFF2-40B4-BE49-F238E27FC236}">
                <a16:creationId xmlns:a16="http://schemas.microsoft.com/office/drawing/2014/main" id="{772D183D-F7B1-50FE-751F-446E75DA2BF2}"/>
              </a:ext>
            </a:extLst>
          </p:cNvPr>
          <p:cNvSpPr txBox="1">
            <a:spLocks/>
          </p:cNvSpPr>
          <p:nvPr/>
        </p:nvSpPr>
        <p:spPr>
          <a:xfrm>
            <a:off x="-9427" y="-9427"/>
            <a:ext cx="4835455" cy="6026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 sz="2800" u="sng"/>
              <a:t>System Architecture Diagram</a:t>
            </a:r>
            <a:endParaRPr lang="en-US"/>
          </a:p>
        </p:txBody>
      </p:sp>
      <p:sp>
        <p:nvSpPr>
          <p:cNvPr id="4" name="Slide Number Placeholder 5">
            <a:extLst>
              <a:ext uri="{FF2B5EF4-FFF2-40B4-BE49-F238E27FC236}">
                <a16:creationId xmlns:a16="http://schemas.microsoft.com/office/drawing/2014/main" id="{B92B4E0D-B720-BAB8-ECFE-17F7456DDCAC}"/>
              </a:ext>
            </a:extLst>
          </p:cNvPr>
          <p:cNvSpPr txBox="1">
            <a:spLocks/>
          </p:cNvSpPr>
          <p:nvPr/>
        </p:nvSpPr>
        <p:spPr>
          <a:xfrm>
            <a:off x="7922563" y="3190765"/>
            <a:ext cx="348993" cy="201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6</a:t>
            </a:fld>
            <a:endParaRPr lang="en"/>
          </a:p>
        </p:txBody>
      </p:sp>
      <p:grpSp>
        <p:nvGrpSpPr>
          <p:cNvPr id="9" name="Group 8">
            <a:extLst>
              <a:ext uri="{FF2B5EF4-FFF2-40B4-BE49-F238E27FC236}">
                <a16:creationId xmlns:a16="http://schemas.microsoft.com/office/drawing/2014/main" id="{FD6AD7B9-3772-2631-3E0A-44BF9D7E024E}"/>
              </a:ext>
            </a:extLst>
          </p:cNvPr>
          <p:cNvGrpSpPr/>
          <p:nvPr/>
        </p:nvGrpSpPr>
        <p:grpSpPr>
          <a:xfrm>
            <a:off x="4909275" y="1420952"/>
            <a:ext cx="3917663" cy="836838"/>
            <a:chOff x="5736823" y="1720917"/>
            <a:chExt cx="4317874" cy="920788"/>
          </a:xfrm>
          <a:solidFill>
            <a:schemeClr val="accent5"/>
          </a:solidFill>
        </p:grpSpPr>
        <p:sp>
          <p:nvSpPr>
            <p:cNvPr id="7" name="Rectangle 6">
              <a:extLst>
                <a:ext uri="{FF2B5EF4-FFF2-40B4-BE49-F238E27FC236}">
                  <a16:creationId xmlns:a16="http://schemas.microsoft.com/office/drawing/2014/main" id="{108B59C8-6822-2D36-5376-7113C8D6E39F}"/>
                </a:ext>
              </a:extLst>
            </p:cNvPr>
            <p:cNvSpPr/>
            <p:nvPr/>
          </p:nvSpPr>
          <p:spPr>
            <a:xfrm>
              <a:off x="6178511" y="1720917"/>
              <a:ext cx="3876186" cy="920788"/>
            </a:xfrm>
            <a:prstGeom prst="rect">
              <a:avLst/>
            </a:prstGeom>
            <a:solidFill>
              <a:srgbClr val="BDE16C"/>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mn-lt"/>
                  <a:cs typeface="+mn-lt"/>
                </a:rPr>
                <a:t>High level structure of</a:t>
              </a:r>
            </a:p>
            <a:p>
              <a:pPr algn="ctr"/>
              <a:r>
                <a:rPr lang="en-US">
                  <a:ea typeface="+mn-lt"/>
                  <a:cs typeface="+mn-lt"/>
                </a:rPr>
                <a:t>web application</a:t>
              </a:r>
              <a:endParaRPr lang="en-US"/>
            </a:p>
          </p:txBody>
        </p:sp>
        <p:sp>
          <p:nvSpPr>
            <p:cNvPr id="8" name="Oval 7">
              <a:extLst>
                <a:ext uri="{FF2B5EF4-FFF2-40B4-BE49-F238E27FC236}">
                  <a16:creationId xmlns:a16="http://schemas.microsoft.com/office/drawing/2014/main" id="{3F040D55-A488-B98C-781C-A9603414082E}"/>
                </a:ext>
              </a:extLst>
            </p:cNvPr>
            <p:cNvSpPr/>
            <p:nvPr/>
          </p:nvSpPr>
          <p:spPr>
            <a:xfrm>
              <a:off x="5736823" y="1797442"/>
              <a:ext cx="850240" cy="767738"/>
            </a:xfrm>
            <a:prstGeom prst="ellipse">
              <a:avLst/>
            </a:prstGeom>
            <a:solidFill>
              <a:schemeClr val="bg2">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grpSp>
        <p:nvGrpSpPr>
          <p:cNvPr id="13" name="Group 12">
            <a:extLst>
              <a:ext uri="{FF2B5EF4-FFF2-40B4-BE49-F238E27FC236}">
                <a16:creationId xmlns:a16="http://schemas.microsoft.com/office/drawing/2014/main" id="{883FF158-71D0-8CCF-3EB1-607D304D0489}"/>
              </a:ext>
            </a:extLst>
          </p:cNvPr>
          <p:cNvGrpSpPr/>
          <p:nvPr/>
        </p:nvGrpSpPr>
        <p:grpSpPr>
          <a:xfrm>
            <a:off x="4909275" y="2520331"/>
            <a:ext cx="3914758" cy="1422790"/>
            <a:chOff x="5763793" y="2863363"/>
            <a:chExt cx="4314673" cy="1565521"/>
          </a:xfrm>
        </p:grpSpPr>
        <p:sp>
          <p:nvSpPr>
            <p:cNvPr id="11" name="Rectangle 10">
              <a:extLst>
                <a:ext uri="{FF2B5EF4-FFF2-40B4-BE49-F238E27FC236}">
                  <a16:creationId xmlns:a16="http://schemas.microsoft.com/office/drawing/2014/main" id="{BF2D2AA5-897E-E7C2-E77D-BBA7CC73DBAE}"/>
                </a:ext>
              </a:extLst>
            </p:cNvPr>
            <p:cNvSpPr/>
            <p:nvPr/>
          </p:nvSpPr>
          <p:spPr>
            <a:xfrm>
              <a:off x="6178511" y="2863363"/>
              <a:ext cx="3899955" cy="1565521"/>
            </a:xfrm>
            <a:prstGeom prst="rect">
              <a:avLst/>
            </a:prstGeom>
            <a:solidFill>
              <a:srgbClr val="BDE16C"/>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cs typeface="Arial"/>
                </a:rPr>
                <a:t>Loose coupling, high cohesion: </a:t>
              </a:r>
              <a:endParaRPr lang="en-US"/>
            </a:p>
            <a:p>
              <a:pPr algn="ctr"/>
              <a:r>
                <a:rPr lang="en-US">
                  <a:cs typeface="Arial"/>
                </a:rPr>
                <a:t>Classes are split into different </a:t>
              </a:r>
            </a:p>
            <a:p>
              <a:pPr algn="ctr"/>
              <a:r>
                <a:rPr lang="en-US">
                  <a:cs typeface="Arial"/>
                </a:rPr>
                <a:t>"layers" and "layers" </a:t>
              </a:r>
            </a:p>
            <a:p>
              <a:pPr algn="ctr"/>
              <a:r>
                <a:rPr lang="en-US">
                  <a:cs typeface="Arial"/>
                </a:rPr>
                <a:t>can only communicate with </a:t>
              </a:r>
              <a:r>
                <a:rPr lang="en-US" err="1">
                  <a:cs typeface="Arial"/>
                </a:rPr>
                <a:t>neighbouring</a:t>
              </a:r>
              <a:r>
                <a:rPr lang="en-US">
                  <a:cs typeface="Arial"/>
                </a:rPr>
                <a:t> "layers"</a:t>
              </a:r>
              <a:endParaRPr lang="en-US"/>
            </a:p>
          </p:txBody>
        </p:sp>
        <p:sp>
          <p:nvSpPr>
            <p:cNvPr id="12" name="Oval 11">
              <a:extLst>
                <a:ext uri="{FF2B5EF4-FFF2-40B4-BE49-F238E27FC236}">
                  <a16:creationId xmlns:a16="http://schemas.microsoft.com/office/drawing/2014/main" id="{AD164F20-4178-A82A-D056-B3AC7E6C3AAB}"/>
                </a:ext>
              </a:extLst>
            </p:cNvPr>
            <p:cNvSpPr/>
            <p:nvPr/>
          </p:nvSpPr>
          <p:spPr>
            <a:xfrm>
              <a:off x="5763793" y="3177314"/>
              <a:ext cx="933766" cy="843160"/>
            </a:xfrm>
            <a:prstGeom prst="ellipse">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sp>
        <p:nvSpPr>
          <p:cNvPr id="29" name="Title 1">
            <a:extLst>
              <a:ext uri="{FF2B5EF4-FFF2-40B4-BE49-F238E27FC236}">
                <a16:creationId xmlns:a16="http://schemas.microsoft.com/office/drawing/2014/main" id="{7C601585-1539-DD6E-6D58-C31538012D9E}"/>
              </a:ext>
            </a:extLst>
          </p:cNvPr>
          <p:cNvSpPr txBox="1">
            <a:spLocks/>
          </p:cNvSpPr>
          <p:nvPr/>
        </p:nvSpPr>
        <p:spPr>
          <a:xfrm>
            <a:off x="5394847" y="741973"/>
            <a:ext cx="3231130" cy="5112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US" b="0" u="sng"/>
              <a:t>Features</a:t>
            </a:r>
          </a:p>
        </p:txBody>
      </p:sp>
      <p:pic>
        <p:nvPicPr>
          <p:cNvPr id="5" name="Picture 9">
            <a:extLst>
              <a:ext uri="{FF2B5EF4-FFF2-40B4-BE49-F238E27FC236}">
                <a16:creationId xmlns:a16="http://schemas.microsoft.com/office/drawing/2014/main" id="{F34EDCCB-A10B-18DB-8D17-AF6799336D6E}"/>
              </a:ext>
            </a:extLst>
          </p:cNvPr>
          <p:cNvPicPr>
            <a:picLocks noChangeAspect="1"/>
          </p:cNvPicPr>
          <p:nvPr/>
        </p:nvPicPr>
        <p:blipFill>
          <a:blip r:embed="rId4"/>
          <a:stretch>
            <a:fillRect/>
          </a:stretch>
        </p:blipFill>
        <p:spPr>
          <a:xfrm>
            <a:off x="5098211" y="2946998"/>
            <a:ext cx="478767" cy="446418"/>
          </a:xfrm>
          <a:prstGeom prst="rect">
            <a:avLst/>
          </a:prstGeom>
        </p:spPr>
      </p:pic>
      <p:pic>
        <p:nvPicPr>
          <p:cNvPr id="10" name="Picture 13">
            <a:extLst>
              <a:ext uri="{FF2B5EF4-FFF2-40B4-BE49-F238E27FC236}">
                <a16:creationId xmlns:a16="http://schemas.microsoft.com/office/drawing/2014/main" id="{A2F16A28-E21C-885C-6E01-AC53919ACA5D}"/>
              </a:ext>
            </a:extLst>
          </p:cNvPr>
          <p:cNvPicPr>
            <a:picLocks noChangeAspect="1"/>
          </p:cNvPicPr>
          <p:nvPr/>
        </p:nvPicPr>
        <p:blipFill>
          <a:blip r:embed="rId5"/>
          <a:stretch>
            <a:fillRect/>
          </a:stretch>
        </p:blipFill>
        <p:spPr>
          <a:xfrm>
            <a:off x="5081347" y="1615020"/>
            <a:ext cx="427075" cy="427075"/>
          </a:xfrm>
          <a:prstGeom prst="rect">
            <a:avLst/>
          </a:prstGeom>
          <a:ln>
            <a:noFill/>
          </a:ln>
        </p:spPr>
      </p:pic>
    </p:spTree>
    <p:extLst>
      <p:ext uri="{BB962C8B-B14F-4D97-AF65-F5344CB8AC3E}">
        <p14:creationId xmlns:p14="http://schemas.microsoft.com/office/powerpoint/2010/main" val="2932449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3CA96A-DEC4-C094-AE7E-37183F4347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9" name="Google Shape;531;p21">
            <a:extLst>
              <a:ext uri="{FF2B5EF4-FFF2-40B4-BE49-F238E27FC236}">
                <a16:creationId xmlns:a16="http://schemas.microsoft.com/office/drawing/2014/main" id="{B7B87938-9139-BC17-9683-A71AE44B370E}"/>
              </a:ext>
            </a:extLst>
          </p:cNvPr>
          <p:cNvSpPr txBox="1">
            <a:spLocks/>
          </p:cNvSpPr>
          <p:nvPr/>
        </p:nvSpPr>
        <p:spPr>
          <a:xfrm>
            <a:off x="-9427" y="-9427"/>
            <a:ext cx="2819032" cy="5811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en" sz="2800" u="sng"/>
              <a:t>Use Case Diagram</a:t>
            </a:r>
            <a:endParaRPr lang="en-SG" sz="2800" u="sng"/>
          </a:p>
        </p:txBody>
      </p:sp>
      <p:grpSp>
        <p:nvGrpSpPr>
          <p:cNvPr id="2" name="Group 1">
            <a:extLst>
              <a:ext uri="{FF2B5EF4-FFF2-40B4-BE49-F238E27FC236}">
                <a16:creationId xmlns:a16="http://schemas.microsoft.com/office/drawing/2014/main" id="{B739BC11-FFEF-A610-D9D9-43CEB993ED3B}"/>
              </a:ext>
            </a:extLst>
          </p:cNvPr>
          <p:cNvGrpSpPr/>
          <p:nvPr/>
        </p:nvGrpSpPr>
        <p:grpSpPr>
          <a:xfrm>
            <a:off x="2012576" y="690505"/>
            <a:ext cx="5118847" cy="3762490"/>
            <a:chOff x="2012576" y="690505"/>
            <a:chExt cx="5118847" cy="3762490"/>
          </a:xfrm>
        </p:grpSpPr>
        <p:pic>
          <p:nvPicPr>
            <p:cNvPr id="7" name="Picture 2" descr="Diagram&#10;&#10;Description automatically generated">
              <a:extLst>
                <a:ext uri="{FF2B5EF4-FFF2-40B4-BE49-F238E27FC236}">
                  <a16:creationId xmlns:a16="http://schemas.microsoft.com/office/drawing/2014/main" id="{067E27CC-712E-0BD7-8F4C-D00D4A5EC5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9" t="2914" r="1106" b="3548"/>
            <a:stretch/>
          </p:blipFill>
          <p:spPr bwMode="auto">
            <a:xfrm>
              <a:off x="2012576" y="690505"/>
              <a:ext cx="5118847" cy="37624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F8F3B86-46AD-63E0-4551-2966F8642E3D}"/>
                </a:ext>
              </a:extLst>
            </p:cNvPr>
            <p:cNvSpPr/>
            <p:nvPr/>
          </p:nvSpPr>
          <p:spPr>
            <a:xfrm>
              <a:off x="3621743" y="1039905"/>
              <a:ext cx="564776" cy="331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2D38CD-C600-0928-E4A5-677AD9F1CDED}"/>
                </a:ext>
              </a:extLst>
            </p:cNvPr>
            <p:cNvSpPr/>
            <p:nvPr/>
          </p:nvSpPr>
          <p:spPr>
            <a:xfrm>
              <a:off x="4034119" y="3314701"/>
              <a:ext cx="672352" cy="540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4350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DDF68F-6873-3F7E-2F96-C5463F3D1B2A}"/>
              </a:ext>
            </a:extLst>
          </p:cNvPr>
          <p:cNvSpPr>
            <a:spLocks noGrp="1"/>
          </p:cNvSpPr>
          <p:nvPr>
            <p:ph type="title"/>
          </p:nvPr>
        </p:nvSpPr>
        <p:spPr>
          <a:xfrm>
            <a:off x="-9427" y="17858"/>
            <a:ext cx="3913838" cy="549391"/>
          </a:xfrm>
        </p:spPr>
        <p:txBody>
          <a:bodyPr>
            <a:noAutofit/>
          </a:bodyPr>
          <a:lstStyle/>
          <a:p>
            <a:r>
              <a:rPr lang="en-US" sz="2800" b="1" u="sng"/>
              <a:t>Use Case: Route Planning</a:t>
            </a:r>
            <a:endParaRPr lang="en-SG" sz="2800" b="1" u="sng"/>
          </a:p>
        </p:txBody>
      </p:sp>
      <p:sp>
        <p:nvSpPr>
          <p:cNvPr id="2" name="TextBox 1">
            <a:extLst>
              <a:ext uri="{FF2B5EF4-FFF2-40B4-BE49-F238E27FC236}">
                <a16:creationId xmlns:a16="http://schemas.microsoft.com/office/drawing/2014/main" id="{BA3DD26D-CF72-AAD7-1C65-DB8AAB7FA4D6}"/>
              </a:ext>
            </a:extLst>
          </p:cNvPr>
          <p:cNvSpPr txBox="1"/>
          <p:nvPr/>
        </p:nvSpPr>
        <p:spPr>
          <a:xfrm>
            <a:off x="428400" y="575094"/>
            <a:ext cx="50363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Functional Requirements Traceability</a:t>
            </a:r>
          </a:p>
        </p:txBody>
      </p:sp>
      <p:pic>
        <p:nvPicPr>
          <p:cNvPr id="3" name="Picture 3" descr="Text&#10;&#10;Description automatically generated">
            <a:extLst>
              <a:ext uri="{FF2B5EF4-FFF2-40B4-BE49-F238E27FC236}">
                <a16:creationId xmlns:a16="http://schemas.microsoft.com/office/drawing/2014/main" id="{76EFE34C-E1BE-FC67-60A8-FD7F9A810ACA}"/>
              </a:ext>
            </a:extLst>
          </p:cNvPr>
          <p:cNvPicPr>
            <a:picLocks noChangeAspect="1"/>
          </p:cNvPicPr>
          <p:nvPr/>
        </p:nvPicPr>
        <p:blipFill>
          <a:blip r:embed="rId3"/>
          <a:stretch>
            <a:fillRect/>
          </a:stretch>
        </p:blipFill>
        <p:spPr>
          <a:xfrm>
            <a:off x="278202" y="885922"/>
            <a:ext cx="5234077" cy="3598101"/>
          </a:xfrm>
          <a:prstGeom prst="rect">
            <a:avLst/>
          </a:prstGeom>
        </p:spPr>
      </p:pic>
      <p:sp>
        <p:nvSpPr>
          <p:cNvPr id="4" name="TextBox 3">
            <a:extLst>
              <a:ext uri="{FF2B5EF4-FFF2-40B4-BE49-F238E27FC236}">
                <a16:creationId xmlns:a16="http://schemas.microsoft.com/office/drawing/2014/main" id="{0EF81A1E-77E9-6DE8-6FD8-4F3CAD73B59C}"/>
              </a:ext>
            </a:extLst>
          </p:cNvPr>
          <p:cNvSpPr txBox="1"/>
          <p:nvPr/>
        </p:nvSpPr>
        <p:spPr>
          <a:xfrm>
            <a:off x="5737015" y="1622395"/>
            <a:ext cx="313134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Main Points:</a:t>
            </a:r>
          </a:p>
          <a:p>
            <a:pPr marL="285750" indent="-285750">
              <a:buChar char="•"/>
            </a:pPr>
            <a:r>
              <a:rPr lang="en-US"/>
              <a:t>User can add extra destinations</a:t>
            </a:r>
          </a:p>
          <a:p>
            <a:pPr marL="285750" indent="-285750">
              <a:buChar char="•"/>
            </a:pPr>
            <a:r>
              <a:rPr lang="en-US"/>
              <a:t>The weather and route information will be shown</a:t>
            </a:r>
          </a:p>
          <a:p>
            <a:pPr marL="285750" indent="-285750">
              <a:buChar char="•"/>
            </a:pPr>
            <a:r>
              <a:rPr lang="en-US"/>
              <a:t>User can choose to select or reject the route</a:t>
            </a:r>
          </a:p>
          <a:p>
            <a:endParaRPr lang="en-US"/>
          </a:p>
        </p:txBody>
      </p:sp>
    </p:spTree>
    <p:extLst>
      <p:ext uri="{BB962C8B-B14F-4D97-AF65-F5344CB8AC3E}">
        <p14:creationId xmlns:p14="http://schemas.microsoft.com/office/powerpoint/2010/main" val="1690993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BFD2A24-DCA9-F1DE-FEF3-9A960F5AD2E6}"/>
              </a:ext>
            </a:extLst>
          </p:cNvPr>
          <p:cNvPicPr>
            <a:picLocks noChangeAspect="1"/>
          </p:cNvPicPr>
          <p:nvPr/>
        </p:nvPicPr>
        <p:blipFill>
          <a:blip r:embed="rId3"/>
          <a:stretch>
            <a:fillRect/>
          </a:stretch>
        </p:blipFill>
        <p:spPr>
          <a:xfrm>
            <a:off x="775" y="1207697"/>
            <a:ext cx="4094479" cy="2915569"/>
          </a:xfrm>
          <a:prstGeom prst="rect">
            <a:avLst/>
          </a:prstGeom>
        </p:spPr>
      </p:pic>
      <p:pic>
        <p:nvPicPr>
          <p:cNvPr id="8" name="Picture 7">
            <a:extLst>
              <a:ext uri="{FF2B5EF4-FFF2-40B4-BE49-F238E27FC236}">
                <a16:creationId xmlns:a16="http://schemas.microsoft.com/office/drawing/2014/main" id="{A39833BA-2C09-79B7-D403-899E9C2A557C}"/>
              </a:ext>
            </a:extLst>
          </p:cNvPr>
          <p:cNvPicPr>
            <a:picLocks noChangeAspect="1"/>
          </p:cNvPicPr>
          <p:nvPr/>
        </p:nvPicPr>
        <p:blipFill rotWithShape="1">
          <a:blip r:embed="rId4"/>
          <a:srcRect r="3637"/>
          <a:stretch/>
        </p:blipFill>
        <p:spPr>
          <a:xfrm>
            <a:off x="4072221" y="1832323"/>
            <a:ext cx="4831858" cy="3209482"/>
          </a:xfrm>
          <a:prstGeom prst="rect">
            <a:avLst/>
          </a:prstGeom>
        </p:spPr>
      </p:pic>
      <p:pic>
        <p:nvPicPr>
          <p:cNvPr id="31" name="Picture 30">
            <a:extLst>
              <a:ext uri="{FF2B5EF4-FFF2-40B4-BE49-F238E27FC236}">
                <a16:creationId xmlns:a16="http://schemas.microsoft.com/office/drawing/2014/main" id="{50360106-F397-BD75-44EB-7AEECF0F1BB5}"/>
              </a:ext>
            </a:extLst>
          </p:cNvPr>
          <p:cNvPicPr>
            <a:picLocks noChangeAspect="1"/>
          </p:cNvPicPr>
          <p:nvPr/>
        </p:nvPicPr>
        <p:blipFill rotWithShape="1">
          <a:blip r:embed="rId5"/>
          <a:srcRect t="18497"/>
          <a:stretch/>
        </p:blipFill>
        <p:spPr>
          <a:xfrm>
            <a:off x="7436857" y="188832"/>
            <a:ext cx="568568" cy="549393"/>
          </a:xfrm>
          <a:prstGeom prst="rect">
            <a:avLst/>
          </a:prstGeom>
        </p:spPr>
      </p:pic>
      <p:sp>
        <p:nvSpPr>
          <p:cNvPr id="6" name="Slide Number Placeholder 5">
            <a:extLst>
              <a:ext uri="{FF2B5EF4-FFF2-40B4-BE49-F238E27FC236}">
                <a16:creationId xmlns:a16="http://schemas.microsoft.com/office/drawing/2014/main" id="{F091AD61-DCAA-3D11-36D0-9AA0B51765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7" name="Title 1">
            <a:extLst>
              <a:ext uri="{FF2B5EF4-FFF2-40B4-BE49-F238E27FC236}">
                <a16:creationId xmlns:a16="http://schemas.microsoft.com/office/drawing/2014/main" id="{77DDF68F-6873-3F7E-2F96-C5463F3D1B2A}"/>
              </a:ext>
            </a:extLst>
          </p:cNvPr>
          <p:cNvSpPr>
            <a:spLocks noGrp="1"/>
          </p:cNvSpPr>
          <p:nvPr>
            <p:ph type="title"/>
          </p:nvPr>
        </p:nvSpPr>
        <p:spPr>
          <a:xfrm>
            <a:off x="-9427" y="17858"/>
            <a:ext cx="3913838" cy="549391"/>
          </a:xfrm>
        </p:spPr>
        <p:txBody>
          <a:bodyPr>
            <a:noAutofit/>
          </a:bodyPr>
          <a:lstStyle/>
          <a:p>
            <a:r>
              <a:rPr lang="en-US" sz="2800" b="1" u="sng"/>
              <a:t>Use Case: Route Planning</a:t>
            </a:r>
            <a:endParaRPr lang="en-SG" sz="2800" b="1" u="sng"/>
          </a:p>
        </p:txBody>
      </p:sp>
      <p:pic>
        <p:nvPicPr>
          <p:cNvPr id="9" name="Picture 8">
            <a:extLst>
              <a:ext uri="{FF2B5EF4-FFF2-40B4-BE49-F238E27FC236}">
                <a16:creationId xmlns:a16="http://schemas.microsoft.com/office/drawing/2014/main" id="{D582F381-78D6-FD9E-4942-560E7327493D}"/>
              </a:ext>
            </a:extLst>
          </p:cNvPr>
          <p:cNvPicPr>
            <a:picLocks noChangeAspect="1"/>
          </p:cNvPicPr>
          <p:nvPr/>
        </p:nvPicPr>
        <p:blipFill>
          <a:blip r:embed="rId6"/>
          <a:stretch>
            <a:fillRect/>
          </a:stretch>
        </p:blipFill>
        <p:spPr>
          <a:xfrm>
            <a:off x="3961901" y="209842"/>
            <a:ext cx="749170" cy="549391"/>
          </a:xfrm>
          <a:prstGeom prst="rect">
            <a:avLst/>
          </a:prstGeom>
        </p:spPr>
      </p:pic>
      <p:grpSp>
        <p:nvGrpSpPr>
          <p:cNvPr id="23" name="Group 22">
            <a:extLst>
              <a:ext uri="{FF2B5EF4-FFF2-40B4-BE49-F238E27FC236}">
                <a16:creationId xmlns:a16="http://schemas.microsoft.com/office/drawing/2014/main" id="{7E70A687-27DA-A66D-DE87-AFB4E62E7206}"/>
              </a:ext>
            </a:extLst>
          </p:cNvPr>
          <p:cNvGrpSpPr/>
          <p:nvPr/>
        </p:nvGrpSpPr>
        <p:grpSpPr>
          <a:xfrm>
            <a:off x="4072221" y="759233"/>
            <a:ext cx="1389414" cy="967474"/>
            <a:chOff x="1212045" y="2022436"/>
            <a:chExt cx="1389414" cy="967474"/>
          </a:xfrm>
        </p:grpSpPr>
        <p:sp>
          <p:nvSpPr>
            <p:cNvPr id="10" name="Rectangle 9">
              <a:extLst>
                <a:ext uri="{FF2B5EF4-FFF2-40B4-BE49-F238E27FC236}">
                  <a16:creationId xmlns:a16="http://schemas.microsoft.com/office/drawing/2014/main" id="{410FA5C1-51B5-6ED2-98EA-E53D862014F7}"/>
                </a:ext>
              </a:extLst>
            </p:cNvPr>
            <p:cNvSpPr/>
            <p:nvPr/>
          </p:nvSpPr>
          <p:spPr>
            <a:xfrm>
              <a:off x="1212045" y="2022436"/>
              <a:ext cx="1389414" cy="9674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ln>
                  <a:solidFill>
                    <a:schemeClr val="bg1"/>
                  </a:solidFill>
                </a:ln>
                <a:solidFill>
                  <a:schemeClr val="tx1"/>
                </a:solidFill>
              </a:endParaRPr>
            </a:p>
          </p:txBody>
        </p:sp>
        <p:sp>
          <p:nvSpPr>
            <p:cNvPr id="11" name="TextBox 10">
              <a:extLst>
                <a:ext uri="{FF2B5EF4-FFF2-40B4-BE49-F238E27FC236}">
                  <a16:creationId xmlns:a16="http://schemas.microsoft.com/office/drawing/2014/main" id="{3E86E580-9B4C-0DD8-85C7-ABC65FCA7A47}"/>
                </a:ext>
              </a:extLst>
            </p:cNvPr>
            <p:cNvSpPr txBox="1"/>
            <p:nvPr/>
          </p:nvSpPr>
          <p:spPr>
            <a:xfrm>
              <a:off x="1212045" y="2036873"/>
              <a:ext cx="1389414" cy="261610"/>
            </a:xfrm>
            <a:prstGeom prst="rect">
              <a:avLst/>
            </a:prstGeom>
            <a:noFill/>
          </p:spPr>
          <p:txBody>
            <a:bodyPr wrap="square" rtlCol="0">
              <a:spAutoFit/>
            </a:bodyPr>
            <a:lstStyle/>
            <a:p>
              <a:r>
                <a:rPr lang="en-US" sz="1050" b="1"/>
                <a:t>Boundary Classes</a:t>
              </a:r>
              <a:endParaRPr lang="en-SG" sz="1050" b="1"/>
            </a:p>
          </p:txBody>
        </p:sp>
        <p:sp>
          <p:nvSpPr>
            <p:cNvPr id="12" name="TextBox 11">
              <a:extLst>
                <a:ext uri="{FF2B5EF4-FFF2-40B4-BE49-F238E27FC236}">
                  <a16:creationId xmlns:a16="http://schemas.microsoft.com/office/drawing/2014/main" id="{12CE6C51-35CE-78C6-616A-5536AFA69456}"/>
                </a:ext>
              </a:extLst>
            </p:cNvPr>
            <p:cNvSpPr txBox="1"/>
            <p:nvPr/>
          </p:nvSpPr>
          <p:spPr>
            <a:xfrm>
              <a:off x="1258111" y="2316591"/>
              <a:ext cx="1343348" cy="646331"/>
            </a:xfrm>
            <a:prstGeom prst="rect">
              <a:avLst/>
            </a:prstGeom>
            <a:noFill/>
          </p:spPr>
          <p:txBody>
            <a:bodyPr wrap="square" rtlCol="0">
              <a:spAutoFit/>
            </a:bodyPr>
            <a:lstStyle/>
            <a:p>
              <a:pPr marL="285750" indent="-285750">
                <a:buFont typeface="Arial" panose="020B0604020202020204" pitchFamily="34" charset="0"/>
                <a:buChar char="•"/>
              </a:pPr>
              <a:r>
                <a:rPr lang="en-US" sz="900"/>
                <a:t>Route planning pages</a:t>
              </a:r>
            </a:p>
            <a:p>
              <a:pPr marL="285750" indent="-285750">
                <a:buFont typeface="Arial" panose="020B0604020202020204" pitchFamily="34" charset="0"/>
                <a:buChar char="•"/>
              </a:pPr>
              <a:r>
                <a:rPr lang="en-US" sz="900"/>
                <a:t>Route description page</a:t>
              </a:r>
              <a:endParaRPr lang="en-SG" sz="900"/>
            </a:p>
          </p:txBody>
        </p:sp>
      </p:grpSp>
      <p:pic>
        <p:nvPicPr>
          <p:cNvPr id="14" name="Picture 13">
            <a:extLst>
              <a:ext uri="{FF2B5EF4-FFF2-40B4-BE49-F238E27FC236}">
                <a16:creationId xmlns:a16="http://schemas.microsoft.com/office/drawing/2014/main" id="{89E01451-C73E-4DD7-45AA-E5BACE2D5234}"/>
              </a:ext>
            </a:extLst>
          </p:cNvPr>
          <p:cNvPicPr>
            <a:picLocks noChangeAspect="1"/>
          </p:cNvPicPr>
          <p:nvPr/>
        </p:nvPicPr>
        <p:blipFill>
          <a:blip r:embed="rId7"/>
          <a:stretch>
            <a:fillRect/>
          </a:stretch>
        </p:blipFill>
        <p:spPr>
          <a:xfrm>
            <a:off x="5716653" y="188832"/>
            <a:ext cx="441567" cy="549392"/>
          </a:xfrm>
          <a:prstGeom prst="rect">
            <a:avLst/>
          </a:prstGeom>
        </p:spPr>
      </p:pic>
      <p:grpSp>
        <p:nvGrpSpPr>
          <p:cNvPr id="24" name="Group 23">
            <a:extLst>
              <a:ext uri="{FF2B5EF4-FFF2-40B4-BE49-F238E27FC236}">
                <a16:creationId xmlns:a16="http://schemas.microsoft.com/office/drawing/2014/main" id="{9976650E-FC74-BD4C-3D72-C570EA81C06E}"/>
              </a:ext>
            </a:extLst>
          </p:cNvPr>
          <p:cNvGrpSpPr/>
          <p:nvPr/>
        </p:nvGrpSpPr>
        <p:grpSpPr>
          <a:xfrm>
            <a:off x="5716653" y="754884"/>
            <a:ext cx="1526574" cy="975625"/>
            <a:chOff x="4988843" y="1326946"/>
            <a:chExt cx="1293782" cy="975625"/>
          </a:xfrm>
        </p:grpSpPr>
        <p:sp>
          <p:nvSpPr>
            <p:cNvPr id="15" name="Rectangle 14">
              <a:extLst>
                <a:ext uri="{FF2B5EF4-FFF2-40B4-BE49-F238E27FC236}">
                  <a16:creationId xmlns:a16="http://schemas.microsoft.com/office/drawing/2014/main" id="{55F82954-484D-8CA6-9617-00E9D7BE4090}"/>
                </a:ext>
              </a:extLst>
            </p:cNvPr>
            <p:cNvSpPr/>
            <p:nvPr/>
          </p:nvSpPr>
          <p:spPr>
            <a:xfrm>
              <a:off x="4988843" y="1326946"/>
              <a:ext cx="1235660" cy="975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chemeClr val="bg1"/>
                  </a:solidFill>
                </a:ln>
                <a:solidFill>
                  <a:schemeClr val="tx1"/>
                </a:solidFill>
              </a:endParaRPr>
            </a:p>
          </p:txBody>
        </p:sp>
        <p:sp>
          <p:nvSpPr>
            <p:cNvPr id="16" name="TextBox 15">
              <a:extLst>
                <a:ext uri="{FF2B5EF4-FFF2-40B4-BE49-F238E27FC236}">
                  <a16:creationId xmlns:a16="http://schemas.microsoft.com/office/drawing/2014/main" id="{4DCC667F-FB9B-9EFB-BC15-68B4C4CC7E3E}"/>
                </a:ext>
              </a:extLst>
            </p:cNvPr>
            <p:cNvSpPr txBox="1"/>
            <p:nvPr/>
          </p:nvSpPr>
          <p:spPr>
            <a:xfrm>
              <a:off x="4988843" y="1360266"/>
              <a:ext cx="1235660" cy="261610"/>
            </a:xfrm>
            <a:prstGeom prst="rect">
              <a:avLst/>
            </a:prstGeom>
            <a:noFill/>
          </p:spPr>
          <p:txBody>
            <a:bodyPr wrap="square" rtlCol="0">
              <a:spAutoFit/>
            </a:bodyPr>
            <a:lstStyle/>
            <a:p>
              <a:pPr algn="ctr"/>
              <a:r>
                <a:rPr lang="en-US" sz="1050" b="1"/>
                <a:t>Control Classes</a:t>
              </a:r>
              <a:endParaRPr lang="en-SG" sz="1050" b="1"/>
            </a:p>
          </p:txBody>
        </p:sp>
        <p:sp>
          <p:nvSpPr>
            <p:cNvPr id="17" name="TextBox 16">
              <a:extLst>
                <a:ext uri="{FF2B5EF4-FFF2-40B4-BE49-F238E27FC236}">
                  <a16:creationId xmlns:a16="http://schemas.microsoft.com/office/drawing/2014/main" id="{AB1CF010-FCD7-4914-DFA3-4EE2BAD057D9}"/>
                </a:ext>
              </a:extLst>
            </p:cNvPr>
            <p:cNvSpPr txBox="1"/>
            <p:nvPr/>
          </p:nvSpPr>
          <p:spPr>
            <a:xfrm>
              <a:off x="4988843" y="1632168"/>
              <a:ext cx="1293782" cy="507831"/>
            </a:xfrm>
            <a:prstGeom prst="rect">
              <a:avLst/>
            </a:prstGeom>
            <a:noFill/>
          </p:spPr>
          <p:txBody>
            <a:bodyPr wrap="square" rtlCol="0">
              <a:spAutoFit/>
            </a:bodyPr>
            <a:lstStyle/>
            <a:p>
              <a:pPr marL="285750" indent="-285750">
                <a:buFont typeface="Arial" panose="020B0604020202020204" pitchFamily="34" charset="0"/>
                <a:buChar char="•"/>
              </a:pPr>
              <a:r>
                <a:rPr lang="en-US" sz="900"/>
                <a:t>Route planning system</a:t>
              </a:r>
            </a:p>
            <a:p>
              <a:pPr marL="285750" indent="-285750">
                <a:buFont typeface="Arial" panose="020B0604020202020204" pitchFamily="34" charset="0"/>
                <a:buChar char="•"/>
              </a:pPr>
              <a:r>
                <a:rPr lang="en-US" sz="900" err="1"/>
                <a:t>RouteFactory</a:t>
              </a:r>
              <a:endParaRPr lang="en-SG" sz="900"/>
            </a:p>
          </p:txBody>
        </p:sp>
      </p:grpSp>
      <p:grpSp>
        <p:nvGrpSpPr>
          <p:cNvPr id="27" name="Group 26">
            <a:extLst>
              <a:ext uri="{FF2B5EF4-FFF2-40B4-BE49-F238E27FC236}">
                <a16:creationId xmlns:a16="http://schemas.microsoft.com/office/drawing/2014/main" id="{3564B359-5D3B-EB87-418C-0972318AEF37}"/>
              </a:ext>
            </a:extLst>
          </p:cNvPr>
          <p:cNvGrpSpPr/>
          <p:nvPr/>
        </p:nvGrpSpPr>
        <p:grpSpPr>
          <a:xfrm>
            <a:off x="7436857" y="754884"/>
            <a:ext cx="1526574" cy="975625"/>
            <a:chOff x="4988843" y="1326946"/>
            <a:chExt cx="1293782" cy="975625"/>
          </a:xfrm>
        </p:grpSpPr>
        <p:sp>
          <p:nvSpPr>
            <p:cNvPr id="28" name="Rectangle 27">
              <a:extLst>
                <a:ext uri="{FF2B5EF4-FFF2-40B4-BE49-F238E27FC236}">
                  <a16:creationId xmlns:a16="http://schemas.microsoft.com/office/drawing/2014/main" id="{5B5C7E0E-841A-E82D-E671-F39A55DCDC1E}"/>
                </a:ext>
              </a:extLst>
            </p:cNvPr>
            <p:cNvSpPr/>
            <p:nvPr/>
          </p:nvSpPr>
          <p:spPr>
            <a:xfrm>
              <a:off x="4988843" y="1326946"/>
              <a:ext cx="1235660" cy="9756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chemeClr val="bg1"/>
                  </a:solidFill>
                </a:ln>
                <a:solidFill>
                  <a:schemeClr val="tx1"/>
                </a:solidFill>
              </a:endParaRPr>
            </a:p>
          </p:txBody>
        </p:sp>
        <p:sp>
          <p:nvSpPr>
            <p:cNvPr id="29" name="TextBox 28">
              <a:extLst>
                <a:ext uri="{FF2B5EF4-FFF2-40B4-BE49-F238E27FC236}">
                  <a16:creationId xmlns:a16="http://schemas.microsoft.com/office/drawing/2014/main" id="{581642FE-15CC-7888-0C4E-CA7519E9A864}"/>
                </a:ext>
              </a:extLst>
            </p:cNvPr>
            <p:cNvSpPr txBox="1"/>
            <p:nvPr/>
          </p:nvSpPr>
          <p:spPr>
            <a:xfrm>
              <a:off x="4988843" y="1360266"/>
              <a:ext cx="1235660" cy="261610"/>
            </a:xfrm>
            <a:prstGeom prst="rect">
              <a:avLst/>
            </a:prstGeom>
            <a:noFill/>
          </p:spPr>
          <p:txBody>
            <a:bodyPr wrap="square" rtlCol="0">
              <a:spAutoFit/>
            </a:bodyPr>
            <a:lstStyle/>
            <a:p>
              <a:pPr algn="ctr"/>
              <a:r>
                <a:rPr lang="en-US" sz="1050" b="1"/>
                <a:t>Entity Classes</a:t>
              </a:r>
              <a:endParaRPr lang="en-SG" sz="1050" b="1"/>
            </a:p>
          </p:txBody>
        </p:sp>
        <p:sp>
          <p:nvSpPr>
            <p:cNvPr id="30" name="TextBox 29">
              <a:extLst>
                <a:ext uri="{FF2B5EF4-FFF2-40B4-BE49-F238E27FC236}">
                  <a16:creationId xmlns:a16="http://schemas.microsoft.com/office/drawing/2014/main" id="{E074CF15-B005-E94B-9717-A5AFD764E995}"/>
                </a:ext>
              </a:extLst>
            </p:cNvPr>
            <p:cNvSpPr txBox="1"/>
            <p:nvPr/>
          </p:nvSpPr>
          <p:spPr>
            <a:xfrm>
              <a:off x="4988843" y="1632168"/>
              <a:ext cx="1293782" cy="646331"/>
            </a:xfrm>
            <a:prstGeom prst="rect">
              <a:avLst/>
            </a:prstGeom>
            <a:noFill/>
          </p:spPr>
          <p:txBody>
            <a:bodyPr wrap="square" rtlCol="0">
              <a:spAutoFit/>
            </a:bodyPr>
            <a:lstStyle/>
            <a:p>
              <a:pPr marL="285750" indent="-285750">
                <a:buFont typeface="Arial" panose="020B0604020202020204" pitchFamily="34" charset="0"/>
                <a:buChar char="•"/>
              </a:pPr>
              <a:r>
                <a:rPr lang="en-US" sz="900"/>
                <a:t>Route by Destination</a:t>
              </a:r>
            </a:p>
            <a:p>
              <a:pPr marL="285750" indent="-285750">
                <a:buFont typeface="Arial" panose="020B0604020202020204" pitchFamily="34" charset="0"/>
                <a:buChar char="•"/>
              </a:pPr>
              <a:r>
                <a:rPr lang="en-US" sz="900"/>
                <a:t>Route by Distance</a:t>
              </a:r>
            </a:p>
            <a:p>
              <a:pPr marL="285750" indent="-285750">
                <a:buFont typeface="Arial" panose="020B0604020202020204" pitchFamily="34" charset="0"/>
                <a:buChar char="•"/>
              </a:pPr>
              <a:r>
                <a:rPr lang="en-US" sz="900"/>
                <a:t>Routes</a:t>
              </a:r>
              <a:endParaRPr lang="en-SG" sz="900"/>
            </a:p>
          </p:txBody>
        </p:sp>
      </p:grpSp>
    </p:spTree>
    <p:extLst>
      <p:ext uri="{BB962C8B-B14F-4D97-AF65-F5344CB8AC3E}">
        <p14:creationId xmlns:p14="http://schemas.microsoft.com/office/powerpoint/2010/main" val="3668648287"/>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1429</Words>
  <Application>Microsoft Macintosh PowerPoint</Application>
  <PresentationFormat>On-screen Show (16:9)</PresentationFormat>
  <Paragraphs>136</Paragraphs>
  <Slides>17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Helvetica</vt:lpstr>
      <vt:lpstr>Source Sans Pro</vt:lpstr>
      <vt:lpstr>Oswald</vt:lpstr>
      <vt:lpstr>Arial</vt:lpstr>
      <vt:lpstr>Quince template</vt:lpstr>
      <vt:lpstr>SWE Presentation</vt:lpstr>
      <vt:lpstr>THE TEAM</vt:lpstr>
      <vt:lpstr>TwoTyred Application</vt:lpstr>
      <vt:lpstr>TECH STACK</vt:lpstr>
      <vt:lpstr>PowerPoint Presentation</vt:lpstr>
      <vt:lpstr>PowerPoint Presentation</vt:lpstr>
      <vt:lpstr>PowerPoint Presentation</vt:lpstr>
      <vt:lpstr>Use Case: Route Planning</vt:lpstr>
      <vt:lpstr>Use Case: Route Planning</vt:lpstr>
      <vt:lpstr>Design Patterns for Route Planning Function</vt:lpstr>
      <vt:lpstr>Blackbox Testing for Route Planning Function</vt:lpstr>
      <vt:lpstr>Use Case: Interact with Route Card</vt:lpstr>
      <vt:lpstr>Design Patterns for Interact with Route Card</vt:lpstr>
      <vt:lpstr>Whitebox Testing for favouriteRoute()</vt:lpstr>
      <vt:lpstr>Testing for favouriteRoute()</vt:lpstr>
      <vt:lpstr>Good software engineering practice: weekly scrum meetings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 Presentation</dc:title>
  <cp:lastModifiedBy>#CHAY HUI XIANG#</cp:lastModifiedBy>
  <cp:revision>2</cp:revision>
  <dcterms:modified xsi:type="dcterms:W3CDTF">2022-11-06T15:27:44Z</dcterms:modified>
</cp:coreProperties>
</file>